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51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645533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83488" y="2335649"/>
            <a:ext cx="4919305" cy="3558302"/>
          </a:xfrm>
          <a:prstGeom prst="rect">
            <a:avLst/>
          </a:prstGeom>
        </p:spPr>
      </p:pic>
      <p:sp>
        <p:nvSpPr>
          <p:cNvPr id="6" name="Text 1"/>
          <p:cNvSpPr/>
          <p:nvPr/>
        </p:nvSpPr>
        <p:spPr>
          <a:xfrm>
            <a:off x="6280190" y="718066"/>
            <a:ext cx="7556421" cy="3912870"/>
          </a:xfrm>
          <a:prstGeom prst="rect">
            <a:avLst/>
          </a:prstGeom>
          <a:noFill/>
          <a:ln/>
        </p:spPr>
        <p:txBody>
          <a:bodyPr wrap="square" rtlCol="0" anchor="t"/>
          <a:lstStyle/>
          <a:p>
            <a:pPr marL="0" indent="0">
              <a:lnSpc>
                <a:spcPts val="7702"/>
              </a:lnSpc>
              <a:buNone/>
            </a:pPr>
            <a:r>
              <a:rPr lang="en-US" sz="6162" b="1" dirty="0">
                <a:solidFill>
                  <a:srgbClr val="403C4E"/>
                </a:solidFill>
                <a:latin typeface="Merriweather" pitchFamily="34" charset="0"/>
                <a:ea typeface="Merriweather" pitchFamily="34" charset="-122"/>
                <a:cs typeface="Merriweather" pitchFamily="34" charset="-120"/>
              </a:rPr>
              <a:t>Welltable: Connect with Hotels and Restaurants for Your Next Meeting</a:t>
            </a:r>
            <a:endParaRPr lang="en-US" sz="6162" dirty="0"/>
          </a:p>
        </p:txBody>
      </p:sp>
      <p:sp>
        <p:nvSpPr>
          <p:cNvPr id="7" name="Text 2"/>
          <p:cNvSpPr/>
          <p:nvPr/>
        </p:nvSpPr>
        <p:spPr>
          <a:xfrm>
            <a:off x="6280190" y="5565458"/>
            <a:ext cx="7556421" cy="2540318"/>
          </a:xfrm>
          <a:prstGeom prst="rect">
            <a:avLst/>
          </a:prstGeom>
          <a:noFill/>
          <a:ln/>
        </p:spPr>
        <p:txBody>
          <a:bodyPr wrap="squar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Welcome to Welltable, the premier online platform that connects clients looking for meeting space with hotels and restaurants. Our mission is to simplify the process of finding the perfect meeting location, offering a convenient and cost-effective solution for businesses and individuals alike. Welltable provides a seamless experience for both clients and hosts, empowering them to make the most of their time and resources.</a:t>
            </a:r>
            <a:endParaRPr lang="en-US" sz="1786"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2835235"/>
          </a:xfrm>
          <a:prstGeom prst="rect">
            <a:avLst/>
          </a:prstGeom>
        </p:spPr>
      </p:pic>
      <p:sp>
        <p:nvSpPr>
          <p:cNvPr id="5" name="Text 1"/>
          <p:cNvSpPr/>
          <p:nvPr/>
        </p:nvSpPr>
        <p:spPr>
          <a:xfrm>
            <a:off x="793790" y="4463534"/>
            <a:ext cx="6263402" cy="708779"/>
          </a:xfrm>
          <a:prstGeom prst="rect">
            <a:avLst/>
          </a:prstGeom>
          <a:noFill/>
          <a:ln/>
        </p:spPr>
        <p:txBody>
          <a:bodyPr wrap="none" rtlCol="0" anchor="t"/>
          <a:lstStyle/>
          <a:p>
            <a:pPr marL="0" indent="0">
              <a:lnSpc>
                <a:spcPts val="5581"/>
              </a:lnSpc>
              <a:buNone/>
            </a:pPr>
            <a:r>
              <a:rPr lang="en-US" sz="4465" b="1" dirty="0">
                <a:solidFill>
                  <a:srgbClr val="403C4E"/>
                </a:solidFill>
                <a:latin typeface="Merriweather" pitchFamily="34" charset="0"/>
                <a:ea typeface="Merriweather" pitchFamily="34" charset="-122"/>
                <a:cs typeface="Merriweather" pitchFamily="34" charset="-120"/>
              </a:rPr>
              <a:t>Feedback and Support</a:t>
            </a:r>
            <a:endParaRPr lang="en-US" sz="4465" dirty="0"/>
          </a:p>
        </p:txBody>
      </p:sp>
      <p:sp>
        <p:nvSpPr>
          <p:cNvPr id="6" name="Text 2"/>
          <p:cNvSpPr/>
          <p:nvPr/>
        </p:nvSpPr>
        <p:spPr>
          <a:xfrm>
            <a:off x="793790" y="5512475"/>
            <a:ext cx="13042821" cy="1088708"/>
          </a:xfrm>
          <a:prstGeom prst="rect">
            <a:avLst/>
          </a:prstGeom>
          <a:noFill/>
          <a:ln/>
        </p:spPr>
        <p:txBody>
          <a:bodyPr wrap="squar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We value your feedback and strive to continuously improve our services. If you have any questions, suggestions, or issues, please contact our dedicated customer support team. We are available 24/7 to provide assistance and ensure a positive experience for both clients and hosts.</a:t>
            </a:r>
            <a:endParaRPr lang="en-US" sz="1786"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27647" y="2441972"/>
            <a:ext cx="5030986" cy="3345656"/>
          </a:xfrm>
          <a:prstGeom prst="rect">
            <a:avLst/>
          </a:prstGeom>
        </p:spPr>
      </p:pic>
      <p:sp>
        <p:nvSpPr>
          <p:cNvPr id="6" name="Text 1"/>
          <p:cNvSpPr/>
          <p:nvPr/>
        </p:nvSpPr>
        <p:spPr>
          <a:xfrm>
            <a:off x="6123861" y="1080730"/>
            <a:ext cx="4553307" cy="569119"/>
          </a:xfrm>
          <a:prstGeom prst="rect">
            <a:avLst/>
          </a:prstGeom>
          <a:noFill/>
          <a:ln/>
        </p:spPr>
        <p:txBody>
          <a:bodyPr wrap="none" rtlCol="0" anchor="t"/>
          <a:lstStyle/>
          <a:p>
            <a:pPr marL="0" indent="0">
              <a:lnSpc>
                <a:spcPts val="4482"/>
              </a:lnSpc>
              <a:buNone/>
            </a:pPr>
            <a:r>
              <a:rPr lang="en-US" sz="3585" b="1" dirty="0">
                <a:solidFill>
                  <a:srgbClr val="403C4E"/>
                </a:solidFill>
                <a:latin typeface="Merriweather" pitchFamily="34" charset="0"/>
                <a:ea typeface="Merriweather" pitchFamily="34" charset="-122"/>
                <a:cs typeface="Merriweather" pitchFamily="34" charset="-120"/>
              </a:rPr>
              <a:t>About Welltable</a:t>
            </a:r>
            <a:endParaRPr lang="en-US" sz="3585" dirty="0"/>
          </a:p>
        </p:txBody>
      </p:sp>
      <p:sp>
        <p:nvSpPr>
          <p:cNvPr id="7" name="Shape 2"/>
          <p:cNvSpPr/>
          <p:nvPr/>
        </p:nvSpPr>
        <p:spPr>
          <a:xfrm>
            <a:off x="6123861" y="1922978"/>
            <a:ext cx="3843576" cy="2521863"/>
          </a:xfrm>
          <a:prstGeom prst="roundRect">
            <a:avLst>
              <a:gd name="adj" fmla="val 3033"/>
            </a:avLst>
          </a:prstGeom>
          <a:solidFill>
            <a:srgbClr val="FFD8CC"/>
          </a:solidFill>
          <a:ln w="7620">
            <a:solidFill>
              <a:srgbClr val="E5BEB2"/>
            </a:solidFill>
            <a:prstDash val="solid"/>
          </a:ln>
        </p:spPr>
        <p:txBody>
          <a:bodyPr/>
          <a:lstStyle/>
          <a:p>
            <a:endParaRPr lang="en-IN"/>
          </a:p>
        </p:txBody>
      </p:sp>
      <p:sp>
        <p:nvSpPr>
          <p:cNvPr id="8" name="Text 3"/>
          <p:cNvSpPr/>
          <p:nvPr/>
        </p:nvSpPr>
        <p:spPr>
          <a:xfrm>
            <a:off x="6313527" y="2112645"/>
            <a:ext cx="2276594" cy="284559"/>
          </a:xfrm>
          <a:prstGeom prst="rect">
            <a:avLst/>
          </a:prstGeom>
          <a:noFill/>
          <a:ln/>
        </p:spPr>
        <p:txBody>
          <a:bodyPr wrap="none" rtlCol="0" anchor="t"/>
          <a:lstStyle/>
          <a:p>
            <a:pPr marL="0" indent="0">
              <a:lnSpc>
                <a:spcPts val="2241"/>
              </a:lnSpc>
              <a:buNone/>
            </a:pPr>
            <a:r>
              <a:rPr lang="en-US" sz="1793" b="1" dirty="0">
                <a:solidFill>
                  <a:srgbClr val="403C4E"/>
                </a:solidFill>
                <a:latin typeface="Merriweather" pitchFamily="34" charset="0"/>
                <a:ea typeface="Merriweather" pitchFamily="34" charset="-122"/>
                <a:cs typeface="Merriweather" pitchFamily="34" charset="-120"/>
              </a:rPr>
              <a:t>Effortless Booking</a:t>
            </a:r>
            <a:endParaRPr lang="en-US" sz="1793" dirty="0"/>
          </a:p>
        </p:txBody>
      </p:sp>
      <p:sp>
        <p:nvSpPr>
          <p:cNvPr id="9" name="Text 4"/>
          <p:cNvSpPr/>
          <p:nvPr/>
        </p:nvSpPr>
        <p:spPr>
          <a:xfrm>
            <a:off x="6313527" y="2506385"/>
            <a:ext cx="3464243" cy="1748790"/>
          </a:xfrm>
          <a:prstGeom prst="rect">
            <a:avLst/>
          </a:prstGeom>
          <a:noFill/>
          <a:ln/>
        </p:spPr>
        <p:txBody>
          <a:bodyPr wrap="square" rtlCol="0" anchor="t"/>
          <a:lstStyle/>
          <a:p>
            <a:pPr marL="0" indent="0">
              <a:lnSpc>
                <a:spcPts val="2295"/>
              </a:lnSpc>
              <a:buNone/>
            </a:pPr>
            <a:r>
              <a:rPr lang="en-US" sz="1434" dirty="0">
                <a:solidFill>
                  <a:srgbClr val="403C4E"/>
                </a:solidFill>
                <a:latin typeface="Open Sans" pitchFamily="34" charset="0"/>
                <a:ea typeface="Open Sans" pitchFamily="34" charset="-122"/>
                <a:cs typeface="Open Sans" pitchFamily="34" charset="-120"/>
              </a:rPr>
              <a:t>Welltable streamlines the meeting booking process. We offer a user-friendly platform where you can easily browse available tables, compare options, and book your meeting space in just a few clicks.</a:t>
            </a:r>
            <a:endParaRPr lang="en-US" sz="1434" dirty="0"/>
          </a:p>
        </p:txBody>
      </p:sp>
      <p:sp>
        <p:nvSpPr>
          <p:cNvPr id="10" name="Shape 5"/>
          <p:cNvSpPr/>
          <p:nvPr/>
        </p:nvSpPr>
        <p:spPr>
          <a:xfrm>
            <a:off x="10149483" y="1922978"/>
            <a:ext cx="3843576" cy="2521863"/>
          </a:xfrm>
          <a:prstGeom prst="roundRect">
            <a:avLst>
              <a:gd name="adj" fmla="val 3033"/>
            </a:avLst>
          </a:prstGeom>
          <a:solidFill>
            <a:srgbClr val="FFD8CC"/>
          </a:solidFill>
          <a:ln w="7620">
            <a:solidFill>
              <a:srgbClr val="E5BEB2"/>
            </a:solidFill>
            <a:prstDash val="solid"/>
          </a:ln>
        </p:spPr>
        <p:txBody>
          <a:bodyPr/>
          <a:lstStyle/>
          <a:p>
            <a:endParaRPr lang="en-IN"/>
          </a:p>
        </p:txBody>
      </p:sp>
      <p:sp>
        <p:nvSpPr>
          <p:cNvPr id="11" name="Text 6"/>
          <p:cNvSpPr/>
          <p:nvPr/>
        </p:nvSpPr>
        <p:spPr>
          <a:xfrm>
            <a:off x="10339149" y="2112645"/>
            <a:ext cx="2276594" cy="284559"/>
          </a:xfrm>
          <a:prstGeom prst="rect">
            <a:avLst/>
          </a:prstGeom>
          <a:noFill/>
          <a:ln/>
        </p:spPr>
        <p:txBody>
          <a:bodyPr wrap="none" rtlCol="0" anchor="t"/>
          <a:lstStyle/>
          <a:p>
            <a:pPr marL="0" indent="0">
              <a:lnSpc>
                <a:spcPts val="2241"/>
              </a:lnSpc>
              <a:buNone/>
            </a:pPr>
            <a:r>
              <a:rPr lang="en-US" sz="1793" b="1" dirty="0">
                <a:solidFill>
                  <a:srgbClr val="403C4E"/>
                </a:solidFill>
                <a:latin typeface="Merriweather" pitchFamily="34" charset="0"/>
                <a:ea typeface="Merriweather" pitchFamily="34" charset="-122"/>
                <a:cs typeface="Merriweather" pitchFamily="34" charset="-120"/>
              </a:rPr>
              <a:t>Flexible Options</a:t>
            </a:r>
            <a:endParaRPr lang="en-US" sz="1793" dirty="0"/>
          </a:p>
        </p:txBody>
      </p:sp>
      <p:sp>
        <p:nvSpPr>
          <p:cNvPr id="12" name="Text 7"/>
          <p:cNvSpPr/>
          <p:nvPr/>
        </p:nvSpPr>
        <p:spPr>
          <a:xfrm>
            <a:off x="10339149" y="2506385"/>
            <a:ext cx="3464243" cy="1748790"/>
          </a:xfrm>
          <a:prstGeom prst="rect">
            <a:avLst/>
          </a:prstGeom>
          <a:noFill/>
          <a:ln/>
        </p:spPr>
        <p:txBody>
          <a:bodyPr wrap="square" rtlCol="0" anchor="t"/>
          <a:lstStyle/>
          <a:p>
            <a:pPr marL="0" indent="0">
              <a:lnSpc>
                <a:spcPts val="2295"/>
              </a:lnSpc>
              <a:buNone/>
            </a:pPr>
            <a:r>
              <a:rPr lang="en-US" sz="1434" dirty="0">
                <a:solidFill>
                  <a:srgbClr val="403C4E"/>
                </a:solidFill>
                <a:latin typeface="Open Sans" pitchFamily="34" charset="0"/>
                <a:ea typeface="Open Sans" pitchFamily="34" charset="-122"/>
                <a:cs typeface="Open Sans" pitchFamily="34" charset="-120"/>
              </a:rPr>
              <a:t>We understand that every meeting is different. Welltable offers various table sizes and configurations to accommodate your needs, whether you're hosting a small team meeting or a larger gathering.</a:t>
            </a:r>
            <a:endParaRPr lang="en-US" sz="1434" dirty="0"/>
          </a:p>
        </p:txBody>
      </p:sp>
      <p:sp>
        <p:nvSpPr>
          <p:cNvPr id="13" name="Shape 8"/>
          <p:cNvSpPr/>
          <p:nvPr/>
        </p:nvSpPr>
        <p:spPr>
          <a:xfrm>
            <a:off x="6123861" y="4626888"/>
            <a:ext cx="3843576" cy="2521863"/>
          </a:xfrm>
          <a:prstGeom prst="roundRect">
            <a:avLst>
              <a:gd name="adj" fmla="val 3033"/>
            </a:avLst>
          </a:prstGeom>
          <a:solidFill>
            <a:srgbClr val="FFD8CC"/>
          </a:solidFill>
          <a:ln w="7620">
            <a:solidFill>
              <a:srgbClr val="E5BEB2"/>
            </a:solidFill>
            <a:prstDash val="solid"/>
          </a:ln>
        </p:spPr>
        <p:txBody>
          <a:bodyPr/>
          <a:lstStyle/>
          <a:p>
            <a:endParaRPr lang="en-IN"/>
          </a:p>
        </p:txBody>
      </p:sp>
      <p:sp>
        <p:nvSpPr>
          <p:cNvPr id="14" name="Text 9"/>
          <p:cNvSpPr/>
          <p:nvPr/>
        </p:nvSpPr>
        <p:spPr>
          <a:xfrm>
            <a:off x="6313527" y="4816554"/>
            <a:ext cx="2276594" cy="284559"/>
          </a:xfrm>
          <a:prstGeom prst="rect">
            <a:avLst/>
          </a:prstGeom>
          <a:noFill/>
          <a:ln/>
        </p:spPr>
        <p:txBody>
          <a:bodyPr wrap="none" rtlCol="0" anchor="t"/>
          <a:lstStyle/>
          <a:p>
            <a:pPr marL="0" indent="0">
              <a:lnSpc>
                <a:spcPts val="2241"/>
              </a:lnSpc>
              <a:buNone/>
            </a:pPr>
            <a:r>
              <a:rPr lang="en-US" sz="1793" b="1" dirty="0">
                <a:solidFill>
                  <a:srgbClr val="403C4E"/>
                </a:solidFill>
                <a:latin typeface="Merriweather" pitchFamily="34" charset="0"/>
                <a:ea typeface="Merriweather" pitchFamily="34" charset="-122"/>
                <a:cs typeface="Merriweather" pitchFamily="34" charset="-120"/>
              </a:rPr>
              <a:t>Secure and Reliable</a:t>
            </a:r>
            <a:endParaRPr lang="en-US" sz="1793" dirty="0"/>
          </a:p>
        </p:txBody>
      </p:sp>
      <p:sp>
        <p:nvSpPr>
          <p:cNvPr id="15" name="Text 10"/>
          <p:cNvSpPr/>
          <p:nvPr/>
        </p:nvSpPr>
        <p:spPr>
          <a:xfrm>
            <a:off x="6313527" y="5210294"/>
            <a:ext cx="3464243" cy="1165860"/>
          </a:xfrm>
          <a:prstGeom prst="rect">
            <a:avLst/>
          </a:prstGeom>
          <a:noFill/>
          <a:ln/>
        </p:spPr>
        <p:txBody>
          <a:bodyPr wrap="square" rtlCol="0" anchor="t"/>
          <a:lstStyle/>
          <a:p>
            <a:pPr marL="0" indent="0">
              <a:lnSpc>
                <a:spcPts val="2295"/>
              </a:lnSpc>
              <a:buNone/>
            </a:pPr>
            <a:r>
              <a:rPr lang="en-US" sz="1434" dirty="0">
                <a:solidFill>
                  <a:srgbClr val="403C4E"/>
                </a:solidFill>
                <a:latin typeface="Open Sans" pitchFamily="34" charset="0"/>
                <a:ea typeface="Open Sans" pitchFamily="34" charset="-122"/>
                <a:cs typeface="Open Sans" pitchFamily="34" charset="-120"/>
              </a:rPr>
              <a:t>Welltable prioritizes security and reliability. Our platform is designed to protect your information and ensure a smooth and secure booking experience.</a:t>
            </a:r>
            <a:endParaRPr lang="en-US" sz="1434" dirty="0"/>
          </a:p>
        </p:txBody>
      </p:sp>
      <p:sp>
        <p:nvSpPr>
          <p:cNvPr id="16" name="Shape 11"/>
          <p:cNvSpPr/>
          <p:nvPr/>
        </p:nvSpPr>
        <p:spPr>
          <a:xfrm>
            <a:off x="10149483" y="4626888"/>
            <a:ext cx="3843576" cy="2521863"/>
          </a:xfrm>
          <a:prstGeom prst="roundRect">
            <a:avLst>
              <a:gd name="adj" fmla="val 3033"/>
            </a:avLst>
          </a:prstGeom>
          <a:solidFill>
            <a:srgbClr val="FFD8CC"/>
          </a:solidFill>
          <a:ln w="7620">
            <a:solidFill>
              <a:srgbClr val="E5BEB2"/>
            </a:solidFill>
            <a:prstDash val="solid"/>
          </a:ln>
        </p:spPr>
        <p:txBody>
          <a:bodyPr/>
          <a:lstStyle/>
          <a:p>
            <a:endParaRPr lang="en-IN"/>
          </a:p>
        </p:txBody>
      </p:sp>
      <p:sp>
        <p:nvSpPr>
          <p:cNvPr id="17" name="Text 12"/>
          <p:cNvSpPr/>
          <p:nvPr/>
        </p:nvSpPr>
        <p:spPr>
          <a:xfrm>
            <a:off x="10339149" y="4816554"/>
            <a:ext cx="2344103" cy="284559"/>
          </a:xfrm>
          <a:prstGeom prst="rect">
            <a:avLst/>
          </a:prstGeom>
          <a:noFill/>
          <a:ln/>
        </p:spPr>
        <p:txBody>
          <a:bodyPr wrap="none" rtlCol="0" anchor="t"/>
          <a:lstStyle/>
          <a:p>
            <a:pPr marL="0" indent="0">
              <a:lnSpc>
                <a:spcPts val="2241"/>
              </a:lnSpc>
              <a:buNone/>
            </a:pPr>
            <a:r>
              <a:rPr lang="en-US" sz="1793" b="1" dirty="0">
                <a:solidFill>
                  <a:srgbClr val="403C4E"/>
                </a:solidFill>
                <a:latin typeface="Merriweather" pitchFamily="34" charset="0"/>
                <a:ea typeface="Merriweather" pitchFamily="34" charset="-122"/>
                <a:cs typeface="Merriweather" pitchFamily="34" charset="-120"/>
              </a:rPr>
              <a:t>Community Focused</a:t>
            </a:r>
            <a:endParaRPr lang="en-US" sz="1793" dirty="0"/>
          </a:p>
        </p:txBody>
      </p:sp>
      <p:sp>
        <p:nvSpPr>
          <p:cNvPr id="18" name="Text 13"/>
          <p:cNvSpPr/>
          <p:nvPr/>
        </p:nvSpPr>
        <p:spPr>
          <a:xfrm>
            <a:off x="10339149" y="5210294"/>
            <a:ext cx="3464243" cy="1748790"/>
          </a:xfrm>
          <a:prstGeom prst="rect">
            <a:avLst/>
          </a:prstGeom>
          <a:noFill/>
          <a:ln/>
        </p:spPr>
        <p:txBody>
          <a:bodyPr wrap="square" rtlCol="0" anchor="t"/>
          <a:lstStyle/>
          <a:p>
            <a:pPr marL="0" indent="0">
              <a:lnSpc>
                <a:spcPts val="2295"/>
              </a:lnSpc>
              <a:buNone/>
            </a:pPr>
            <a:r>
              <a:rPr lang="en-US" sz="1434" dirty="0">
                <a:solidFill>
                  <a:srgbClr val="403C4E"/>
                </a:solidFill>
                <a:latin typeface="Open Sans" pitchFamily="34" charset="0"/>
                <a:ea typeface="Open Sans" pitchFamily="34" charset="-122"/>
                <a:cs typeface="Open Sans" pitchFamily="34" charset="-120"/>
              </a:rPr>
              <a:t>Welltable fosters a sense of community by connecting clients and hosts. We encourage interaction and collaboration, creating a network of professionals who share a common goal of successful meetings.</a:t>
            </a:r>
            <a:endParaRPr lang="en-US" sz="143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342358" y="2418278"/>
            <a:ext cx="5089565" cy="3393043"/>
          </a:xfrm>
          <a:prstGeom prst="rect">
            <a:avLst/>
          </a:prstGeom>
        </p:spPr>
      </p:pic>
      <p:sp>
        <p:nvSpPr>
          <p:cNvPr id="6" name="Text 1"/>
          <p:cNvSpPr/>
          <p:nvPr/>
        </p:nvSpPr>
        <p:spPr>
          <a:xfrm>
            <a:off x="555665" y="917853"/>
            <a:ext cx="3969425" cy="496133"/>
          </a:xfrm>
          <a:prstGeom prst="rect">
            <a:avLst/>
          </a:prstGeom>
          <a:noFill/>
          <a:ln/>
        </p:spPr>
        <p:txBody>
          <a:bodyPr wrap="none" rtlCol="0" anchor="t"/>
          <a:lstStyle/>
          <a:p>
            <a:pPr marL="0" indent="0">
              <a:lnSpc>
                <a:spcPts val="3907"/>
              </a:lnSpc>
              <a:buNone/>
            </a:pPr>
            <a:r>
              <a:rPr lang="en-US" sz="3126" b="1" dirty="0">
                <a:solidFill>
                  <a:srgbClr val="403C4E"/>
                </a:solidFill>
                <a:latin typeface="Merriweather" pitchFamily="34" charset="0"/>
                <a:ea typeface="Merriweather" pitchFamily="34" charset="-122"/>
                <a:cs typeface="Merriweather" pitchFamily="34" charset="-120"/>
              </a:rPr>
              <a:t>How It Works</a:t>
            </a:r>
            <a:endParaRPr lang="en-US" sz="3126" dirty="0"/>
          </a:p>
        </p:txBody>
      </p:sp>
      <p:sp>
        <p:nvSpPr>
          <p:cNvPr id="7" name="Shape 2"/>
          <p:cNvSpPr/>
          <p:nvPr/>
        </p:nvSpPr>
        <p:spPr>
          <a:xfrm>
            <a:off x="783908" y="1652111"/>
            <a:ext cx="19764" cy="5659636"/>
          </a:xfrm>
          <a:prstGeom prst="roundRect">
            <a:avLst>
              <a:gd name="adj" fmla="val 337418"/>
            </a:avLst>
          </a:prstGeom>
          <a:solidFill>
            <a:srgbClr val="E5BEB2"/>
          </a:solidFill>
          <a:ln/>
        </p:spPr>
        <p:txBody>
          <a:bodyPr/>
          <a:lstStyle/>
          <a:p>
            <a:endParaRPr lang="en-IN"/>
          </a:p>
        </p:txBody>
      </p:sp>
      <p:sp>
        <p:nvSpPr>
          <p:cNvPr id="8" name="Shape 3"/>
          <p:cNvSpPr/>
          <p:nvPr/>
        </p:nvSpPr>
        <p:spPr>
          <a:xfrm>
            <a:off x="972383" y="1999417"/>
            <a:ext cx="555665" cy="19764"/>
          </a:xfrm>
          <a:prstGeom prst="roundRect">
            <a:avLst>
              <a:gd name="adj" fmla="val 337418"/>
            </a:avLst>
          </a:prstGeom>
          <a:solidFill>
            <a:srgbClr val="E5BEB2"/>
          </a:solidFill>
          <a:ln/>
        </p:spPr>
        <p:txBody>
          <a:bodyPr/>
          <a:lstStyle/>
          <a:p>
            <a:endParaRPr lang="en-IN"/>
          </a:p>
        </p:txBody>
      </p:sp>
      <p:sp>
        <p:nvSpPr>
          <p:cNvPr id="9" name="Shape 4"/>
          <p:cNvSpPr/>
          <p:nvPr/>
        </p:nvSpPr>
        <p:spPr>
          <a:xfrm>
            <a:off x="615196" y="1830705"/>
            <a:ext cx="357188" cy="357188"/>
          </a:xfrm>
          <a:prstGeom prst="roundRect">
            <a:avLst>
              <a:gd name="adj" fmla="val 18670"/>
            </a:avLst>
          </a:prstGeom>
          <a:solidFill>
            <a:srgbClr val="FFD8CC"/>
          </a:solidFill>
          <a:ln w="7620">
            <a:solidFill>
              <a:srgbClr val="E5BEB2"/>
            </a:solidFill>
            <a:prstDash val="solid"/>
          </a:ln>
        </p:spPr>
        <p:txBody>
          <a:bodyPr/>
          <a:lstStyle/>
          <a:p>
            <a:endParaRPr lang="en-IN"/>
          </a:p>
        </p:txBody>
      </p:sp>
      <p:sp>
        <p:nvSpPr>
          <p:cNvPr id="10" name="Text 5"/>
          <p:cNvSpPr/>
          <p:nvPr/>
        </p:nvSpPr>
        <p:spPr>
          <a:xfrm>
            <a:off x="739259" y="1890236"/>
            <a:ext cx="109061" cy="238125"/>
          </a:xfrm>
          <a:prstGeom prst="rect">
            <a:avLst/>
          </a:prstGeom>
          <a:noFill/>
          <a:ln/>
        </p:spPr>
        <p:txBody>
          <a:bodyPr wrap="none" rtlCol="0" anchor="t"/>
          <a:lstStyle/>
          <a:p>
            <a:pPr marL="0" indent="0" algn="ctr">
              <a:lnSpc>
                <a:spcPts val="1875"/>
              </a:lnSpc>
              <a:buNone/>
            </a:pPr>
            <a:r>
              <a:rPr lang="en-US" sz="1875" b="1" dirty="0">
                <a:solidFill>
                  <a:srgbClr val="403C4E"/>
                </a:solidFill>
                <a:latin typeface="Merriweather" pitchFamily="34" charset="0"/>
                <a:ea typeface="Merriweather" pitchFamily="34" charset="-122"/>
                <a:cs typeface="Merriweather" pitchFamily="34" charset="-120"/>
              </a:rPr>
              <a:t>1</a:t>
            </a:r>
            <a:endParaRPr lang="en-US" sz="1875" dirty="0"/>
          </a:p>
        </p:txBody>
      </p:sp>
      <p:sp>
        <p:nvSpPr>
          <p:cNvPr id="11" name="Text 6"/>
          <p:cNvSpPr/>
          <p:nvPr/>
        </p:nvSpPr>
        <p:spPr>
          <a:xfrm>
            <a:off x="1666994" y="1810822"/>
            <a:ext cx="2002036" cy="248007"/>
          </a:xfrm>
          <a:prstGeom prst="rect">
            <a:avLst/>
          </a:prstGeom>
          <a:noFill/>
          <a:ln/>
        </p:spPr>
        <p:txBody>
          <a:bodyPr wrap="none" rtlCol="0" anchor="t"/>
          <a:lstStyle/>
          <a:p>
            <a:pPr marL="0" indent="0" algn="l">
              <a:lnSpc>
                <a:spcPts val="1953"/>
              </a:lnSpc>
              <a:buNone/>
            </a:pPr>
            <a:r>
              <a:rPr lang="en-US" sz="1563" b="1" dirty="0">
                <a:solidFill>
                  <a:srgbClr val="403C4E"/>
                </a:solidFill>
                <a:latin typeface="Merriweather" pitchFamily="34" charset="0"/>
                <a:ea typeface="Merriweather" pitchFamily="34" charset="-122"/>
                <a:cs typeface="Merriweather" pitchFamily="34" charset="-120"/>
              </a:rPr>
              <a:t>Search and Discover</a:t>
            </a:r>
            <a:endParaRPr lang="en-US" sz="1563" dirty="0"/>
          </a:p>
        </p:txBody>
      </p:sp>
      <p:sp>
        <p:nvSpPr>
          <p:cNvPr id="12" name="Text 7"/>
          <p:cNvSpPr/>
          <p:nvPr/>
        </p:nvSpPr>
        <p:spPr>
          <a:xfrm>
            <a:off x="1666994" y="2154079"/>
            <a:ext cx="6921341" cy="508159"/>
          </a:xfrm>
          <a:prstGeom prst="rect">
            <a:avLst/>
          </a:prstGeom>
          <a:noFill/>
          <a:ln/>
        </p:spPr>
        <p:txBody>
          <a:bodyPr wrap="square" rtlCol="0" anchor="t"/>
          <a:lstStyle/>
          <a:p>
            <a:pPr marL="0" indent="0" algn="l">
              <a:lnSpc>
                <a:spcPts val="2000"/>
              </a:lnSpc>
              <a:buNone/>
            </a:pPr>
            <a:r>
              <a:rPr lang="en-US" sz="1250" dirty="0">
                <a:solidFill>
                  <a:srgbClr val="403C4E"/>
                </a:solidFill>
                <a:latin typeface="Open Sans" pitchFamily="34" charset="0"/>
                <a:ea typeface="Open Sans" pitchFamily="34" charset="-122"/>
                <a:cs typeface="Open Sans" pitchFamily="34" charset="-120"/>
              </a:rPr>
              <a:t>Start by searching for available meeting spaces on Welltable. Filter your search by location, date, time, table size, and other preferences to find the perfect option for your needs.</a:t>
            </a:r>
            <a:endParaRPr lang="en-US" sz="1250" dirty="0"/>
          </a:p>
        </p:txBody>
      </p:sp>
      <p:sp>
        <p:nvSpPr>
          <p:cNvPr id="13" name="Shape 8"/>
          <p:cNvSpPr/>
          <p:nvPr/>
        </p:nvSpPr>
        <p:spPr>
          <a:xfrm>
            <a:off x="972383" y="3326963"/>
            <a:ext cx="555665" cy="19764"/>
          </a:xfrm>
          <a:prstGeom prst="roundRect">
            <a:avLst>
              <a:gd name="adj" fmla="val 337418"/>
            </a:avLst>
          </a:prstGeom>
          <a:solidFill>
            <a:srgbClr val="E5BEB2"/>
          </a:solidFill>
          <a:ln/>
        </p:spPr>
        <p:txBody>
          <a:bodyPr/>
          <a:lstStyle/>
          <a:p>
            <a:endParaRPr lang="en-IN"/>
          </a:p>
        </p:txBody>
      </p:sp>
      <p:sp>
        <p:nvSpPr>
          <p:cNvPr id="14" name="Shape 9"/>
          <p:cNvSpPr/>
          <p:nvPr/>
        </p:nvSpPr>
        <p:spPr>
          <a:xfrm>
            <a:off x="615196" y="3158252"/>
            <a:ext cx="357188" cy="357188"/>
          </a:xfrm>
          <a:prstGeom prst="roundRect">
            <a:avLst>
              <a:gd name="adj" fmla="val 18670"/>
            </a:avLst>
          </a:prstGeom>
          <a:solidFill>
            <a:srgbClr val="FFD8CC"/>
          </a:solidFill>
          <a:ln w="7620">
            <a:solidFill>
              <a:srgbClr val="E5BEB2"/>
            </a:solidFill>
            <a:prstDash val="solid"/>
          </a:ln>
        </p:spPr>
        <p:txBody>
          <a:bodyPr/>
          <a:lstStyle/>
          <a:p>
            <a:endParaRPr lang="en-IN"/>
          </a:p>
        </p:txBody>
      </p:sp>
      <p:sp>
        <p:nvSpPr>
          <p:cNvPr id="15" name="Text 10"/>
          <p:cNvSpPr/>
          <p:nvPr/>
        </p:nvSpPr>
        <p:spPr>
          <a:xfrm>
            <a:off x="721757" y="3217783"/>
            <a:ext cx="144066" cy="238125"/>
          </a:xfrm>
          <a:prstGeom prst="rect">
            <a:avLst/>
          </a:prstGeom>
          <a:noFill/>
          <a:ln/>
        </p:spPr>
        <p:txBody>
          <a:bodyPr wrap="none" rtlCol="0" anchor="t"/>
          <a:lstStyle/>
          <a:p>
            <a:pPr marL="0" indent="0" algn="ctr">
              <a:lnSpc>
                <a:spcPts val="1875"/>
              </a:lnSpc>
              <a:buNone/>
            </a:pPr>
            <a:r>
              <a:rPr lang="en-US" sz="1875" b="1" dirty="0">
                <a:solidFill>
                  <a:srgbClr val="403C4E"/>
                </a:solidFill>
                <a:latin typeface="Merriweather" pitchFamily="34" charset="0"/>
                <a:ea typeface="Merriweather" pitchFamily="34" charset="-122"/>
                <a:cs typeface="Merriweather" pitchFamily="34" charset="-120"/>
              </a:rPr>
              <a:t>2</a:t>
            </a:r>
            <a:endParaRPr lang="en-US" sz="1875" dirty="0"/>
          </a:p>
        </p:txBody>
      </p:sp>
      <p:sp>
        <p:nvSpPr>
          <p:cNvPr id="16" name="Text 11"/>
          <p:cNvSpPr/>
          <p:nvPr/>
        </p:nvSpPr>
        <p:spPr>
          <a:xfrm>
            <a:off x="1666994" y="3138368"/>
            <a:ext cx="1984653" cy="248007"/>
          </a:xfrm>
          <a:prstGeom prst="rect">
            <a:avLst/>
          </a:prstGeom>
          <a:noFill/>
          <a:ln/>
        </p:spPr>
        <p:txBody>
          <a:bodyPr wrap="none" rtlCol="0" anchor="t"/>
          <a:lstStyle/>
          <a:p>
            <a:pPr marL="0" indent="0" algn="l">
              <a:lnSpc>
                <a:spcPts val="1953"/>
              </a:lnSpc>
              <a:buNone/>
            </a:pPr>
            <a:r>
              <a:rPr lang="en-US" sz="1563" b="1" dirty="0">
                <a:solidFill>
                  <a:srgbClr val="403C4E"/>
                </a:solidFill>
                <a:latin typeface="Merriweather" pitchFamily="34" charset="0"/>
                <a:ea typeface="Merriweather" pitchFamily="34" charset="-122"/>
                <a:cs typeface="Merriweather" pitchFamily="34" charset="-120"/>
              </a:rPr>
              <a:t>Explore Options</a:t>
            </a:r>
            <a:endParaRPr lang="en-US" sz="1563" dirty="0"/>
          </a:p>
        </p:txBody>
      </p:sp>
      <p:sp>
        <p:nvSpPr>
          <p:cNvPr id="17" name="Text 12"/>
          <p:cNvSpPr/>
          <p:nvPr/>
        </p:nvSpPr>
        <p:spPr>
          <a:xfrm>
            <a:off x="1666994" y="3481626"/>
            <a:ext cx="6921341" cy="762238"/>
          </a:xfrm>
          <a:prstGeom prst="rect">
            <a:avLst/>
          </a:prstGeom>
          <a:noFill/>
          <a:ln/>
        </p:spPr>
        <p:txBody>
          <a:bodyPr wrap="square" rtlCol="0" anchor="t"/>
          <a:lstStyle/>
          <a:p>
            <a:pPr marL="0" indent="0" algn="l">
              <a:lnSpc>
                <a:spcPts val="2000"/>
              </a:lnSpc>
              <a:buNone/>
            </a:pPr>
            <a:r>
              <a:rPr lang="en-US" sz="1250" dirty="0">
                <a:solidFill>
                  <a:srgbClr val="403C4E"/>
                </a:solidFill>
                <a:latin typeface="Open Sans" pitchFamily="34" charset="0"/>
                <a:ea typeface="Open Sans" pitchFamily="34" charset="-122"/>
                <a:cs typeface="Open Sans" pitchFamily="34" charset="-120"/>
              </a:rPr>
              <a:t>Browse through the available tables, view photos, and read descriptions to gain a better understanding of each space. You can also check availability and pricing information directly on the platform.</a:t>
            </a:r>
            <a:endParaRPr lang="en-US" sz="1250" dirty="0"/>
          </a:p>
        </p:txBody>
      </p:sp>
      <p:sp>
        <p:nvSpPr>
          <p:cNvPr id="18" name="Shape 13"/>
          <p:cNvSpPr/>
          <p:nvPr/>
        </p:nvSpPr>
        <p:spPr>
          <a:xfrm>
            <a:off x="972383" y="4908590"/>
            <a:ext cx="555665" cy="19764"/>
          </a:xfrm>
          <a:prstGeom prst="roundRect">
            <a:avLst>
              <a:gd name="adj" fmla="val 337418"/>
            </a:avLst>
          </a:prstGeom>
          <a:solidFill>
            <a:srgbClr val="E5BEB2"/>
          </a:solidFill>
          <a:ln/>
        </p:spPr>
        <p:txBody>
          <a:bodyPr/>
          <a:lstStyle/>
          <a:p>
            <a:endParaRPr lang="en-IN"/>
          </a:p>
        </p:txBody>
      </p:sp>
      <p:sp>
        <p:nvSpPr>
          <p:cNvPr id="19" name="Shape 14"/>
          <p:cNvSpPr/>
          <p:nvPr/>
        </p:nvSpPr>
        <p:spPr>
          <a:xfrm>
            <a:off x="615196" y="4739878"/>
            <a:ext cx="357188" cy="357188"/>
          </a:xfrm>
          <a:prstGeom prst="roundRect">
            <a:avLst>
              <a:gd name="adj" fmla="val 18670"/>
            </a:avLst>
          </a:prstGeom>
          <a:solidFill>
            <a:srgbClr val="FFD8CC"/>
          </a:solidFill>
          <a:ln w="7620">
            <a:solidFill>
              <a:srgbClr val="E5BEB2"/>
            </a:solidFill>
            <a:prstDash val="solid"/>
          </a:ln>
        </p:spPr>
        <p:txBody>
          <a:bodyPr/>
          <a:lstStyle/>
          <a:p>
            <a:endParaRPr lang="en-IN"/>
          </a:p>
        </p:txBody>
      </p:sp>
      <p:sp>
        <p:nvSpPr>
          <p:cNvPr id="20" name="Text 15"/>
          <p:cNvSpPr/>
          <p:nvPr/>
        </p:nvSpPr>
        <p:spPr>
          <a:xfrm>
            <a:off x="726400" y="4799409"/>
            <a:ext cx="134779" cy="238125"/>
          </a:xfrm>
          <a:prstGeom prst="rect">
            <a:avLst/>
          </a:prstGeom>
          <a:noFill/>
          <a:ln/>
        </p:spPr>
        <p:txBody>
          <a:bodyPr wrap="none" rtlCol="0" anchor="t"/>
          <a:lstStyle/>
          <a:p>
            <a:pPr marL="0" indent="0" algn="ctr">
              <a:lnSpc>
                <a:spcPts val="1875"/>
              </a:lnSpc>
              <a:buNone/>
            </a:pPr>
            <a:r>
              <a:rPr lang="en-US" sz="1875" b="1" dirty="0">
                <a:solidFill>
                  <a:srgbClr val="403C4E"/>
                </a:solidFill>
                <a:latin typeface="Merriweather" pitchFamily="34" charset="0"/>
                <a:ea typeface="Merriweather" pitchFamily="34" charset="-122"/>
                <a:cs typeface="Merriweather" pitchFamily="34" charset="-120"/>
              </a:rPr>
              <a:t>3</a:t>
            </a:r>
            <a:endParaRPr lang="en-US" sz="1875" dirty="0"/>
          </a:p>
        </p:txBody>
      </p:sp>
      <p:sp>
        <p:nvSpPr>
          <p:cNvPr id="21" name="Text 16"/>
          <p:cNvSpPr/>
          <p:nvPr/>
        </p:nvSpPr>
        <p:spPr>
          <a:xfrm>
            <a:off x="1666994" y="4719995"/>
            <a:ext cx="1984653" cy="248007"/>
          </a:xfrm>
          <a:prstGeom prst="rect">
            <a:avLst/>
          </a:prstGeom>
          <a:noFill/>
          <a:ln/>
        </p:spPr>
        <p:txBody>
          <a:bodyPr wrap="none" rtlCol="0" anchor="t"/>
          <a:lstStyle/>
          <a:p>
            <a:pPr marL="0" indent="0" algn="l">
              <a:lnSpc>
                <a:spcPts val="1953"/>
              </a:lnSpc>
              <a:buNone/>
            </a:pPr>
            <a:r>
              <a:rPr lang="en-US" sz="1563" b="1" dirty="0">
                <a:solidFill>
                  <a:srgbClr val="403C4E"/>
                </a:solidFill>
                <a:latin typeface="Merriweather" pitchFamily="34" charset="0"/>
                <a:ea typeface="Merriweather" pitchFamily="34" charset="-122"/>
                <a:cs typeface="Merriweather" pitchFamily="34" charset="-120"/>
              </a:rPr>
              <a:t>Book Your Table</a:t>
            </a:r>
            <a:endParaRPr lang="en-US" sz="1563" dirty="0"/>
          </a:p>
        </p:txBody>
      </p:sp>
      <p:sp>
        <p:nvSpPr>
          <p:cNvPr id="22" name="Text 17"/>
          <p:cNvSpPr/>
          <p:nvPr/>
        </p:nvSpPr>
        <p:spPr>
          <a:xfrm>
            <a:off x="1666994" y="5063252"/>
            <a:ext cx="6921341" cy="508159"/>
          </a:xfrm>
          <a:prstGeom prst="rect">
            <a:avLst/>
          </a:prstGeom>
          <a:noFill/>
          <a:ln/>
        </p:spPr>
        <p:txBody>
          <a:bodyPr wrap="square" rtlCol="0" anchor="t"/>
          <a:lstStyle/>
          <a:p>
            <a:pPr marL="0" indent="0" algn="l">
              <a:lnSpc>
                <a:spcPts val="2000"/>
              </a:lnSpc>
              <a:buNone/>
            </a:pPr>
            <a:r>
              <a:rPr lang="en-US" sz="1250" dirty="0">
                <a:solidFill>
                  <a:srgbClr val="403C4E"/>
                </a:solidFill>
                <a:latin typeface="Open Sans" pitchFamily="34" charset="0"/>
                <a:ea typeface="Open Sans" pitchFamily="34" charset="-122"/>
                <a:cs typeface="Open Sans" pitchFamily="34" charset="-120"/>
              </a:rPr>
              <a:t>Once you've found the ideal meeting space, proceed with the booking process. Provide your details, select your preferred time slot, and confirm your booking with a few clicks.</a:t>
            </a:r>
            <a:endParaRPr lang="en-US" sz="1250" dirty="0"/>
          </a:p>
        </p:txBody>
      </p:sp>
      <p:sp>
        <p:nvSpPr>
          <p:cNvPr id="23" name="Shape 18"/>
          <p:cNvSpPr/>
          <p:nvPr/>
        </p:nvSpPr>
        <p:spPr>
          <a:xfrm>
            <a:off x="972383" y="6236137"/>
            <a:ext cx="555665" cy="19764"/>
          </a:xfrm>
          <a:prstGeom prst="roundRect">
            <a:avLst>
              <a:gd name="adj" fmla="val 337418"/>
            </a:avLst>
          </a:prstGeom>
          <a:solidFill>
            <a:srgbClr val="E5BEB2"/>
          </a:solidFill>
          <a:ln/>
        </p:spPr>
        <p:txBody>
          <a:bodyPr/>
          <a:lstStyle/>
          <a:p>
            <a:endParaRPr lang="en-IN"/>
          </a:p>
        </p:txBody>
      </p:sp>
      <p:sp>
        <p:nvSpPr>
          <p:cNvPr id="24" name="Shape 19"/>
          <p:cNvSpPr/>
          <p:nvPr/>
        </p:nvSpPr>
        <p:spPr>
          <a:xfrm>
            <a:off x="615196" y="6067425"/>
            <a:ext cx="357188" cy="357188"/>
          </a:xfrm>
          <a:prstGeom prst="roundRect">
            <a:avLst>
              <a:gd name="adj" fmla="val 18670"/>
            </a:avLst>
          </a:prstGeom>
          <a:solidFill>
            <a:srgbClr val="FFD8CC"/>
          </a:solidFill>
          <a:ln w="7620">
            <a:solidFill>
              <a:srgbClr val="E5BEB2"/>
            </a:solidFill>
            <a:prstDash val="solid"/>
          </a:ln>
        </p:spPr>
        <p:txBody>
          <a:bodyPr/>
          <a:lstStyle/>
          <a:p>
            <a:endParaRPr lang="en-IN"/>
          </a:p>
        </p:txBody>
      </p:sp>
      <p:sp>
        <p:nvSpPr>
          <p:cNvPr id="25" name="Text 20"/>
          <p:cNvSpPr/>
          <p:nvPr/>
        </p:nvSpPr>
        <p:spPr>
          <a:xfrm>
            <a:off x="715089" y="6126956"/>
            <a:ext cx="157401" cy="238125"/>
          </a:xfrm>
          <a:prstGeom prst="rect">
            <a:avLst/>
          </a:prstGeom>
          <a:noFill/>
          <a:ln/>
        </p:spPr>
        <p:txBody>
          <a:bodyPr wrap="none" rtlCol="0" anchor="t"/>
          <a:lstStyle/>
          <a:p>
            <a:pPr marL="0" indent="0" algn="ctr">
              <a:lnSpc>
                <a:spcPts val="1875"/>
              </a:lnSpc>
              <a:buNone/>
            </a:pPr>
            <a:r>
              <a:rPr lang="en-US" sz="1875" b="1" dirty="0">
                <a:solidFill>
                  <a:srgbClr val="403C4E"/>
                </a:solidFill>
                <a:latin typeface="Merriweather" pitchFamily="34" charset="0"/>
                <a:ea typeface="Merriweather" pitchFamily="34" charset="-122"/>
                <a:cs typeface="Merriweather" pitchFamily="34" charset="-120"/>
              </a:rPr>
              <a:t>4</a:t>
            </a:r>
            <a:endParaRPr lang="en-US" sz="1875" dirty="0"/>
          </a:p>
        </p:txBody>
      </p:sp>
      <p:sp>
        <p:nvSpPr>
          <p:cNvPr id="26" name="Text 21"/>
          <p:cNvSpPr/>
          <p:nvPr/>
        </p:nvSpPr>
        <p:spPr>
          <a:xfrm>
            <a:off x="1666994" y="6047542"/>
            <a:ext cx="1984653" cy="248007"/>
          </a:xfrm>
          <a:prstGeom prst="rect">
            <a:avLst/>
          </a:prstGeom>
          <a:noFill/>
          <a:ln/>
        </p:spPr>
        <p:txBody>
          <a:bodyPr wrap="none" rtlCol="0" anchor="t"/>
          <a:lstStyle/>
          <a:p>
            <a:pPr marL="0" indent="0" algn="l">
              <a:lnSpc>
                <a:spcPts val="1953"/>
              </a:lnSpc>
              <a:buNone/>
            </a:pPr>
            <a:r>
              <a:rPr lang="en-US" sz="1563" b="1" dirty="0">
                <a:solidFill>
                  <a:srgbClr val="403C4E"/>
                </a:solidFill>
                <a:latin typeface="Merriweather" pitchFamily="34" charset="0"/>
                <a:ea typeface="Merriweather" pitchFamily="34" charset="-122"/>
                <a:cs typeface="Merriweather" pitchFamily="34" charset="-120"/>
              </a:rPr>
              <a:t>Enjoy Your Meeting</a:t>
            </a:r>
            <a:endParaRPr lang="en-US" sz="1563" dirty="0"/>
          </a:p>
        </p:txBody>
      </p:sp>
      <p:sp>
        <p:nvSpPr>
          <p:cNvPr id="27" name="Text 22"/>
          <p:cNvSpPr/>
          <p:nvPr/>
        </p:nvSpPr>
        <p:spPr>
          <a:xfrm>
            <a:off x="1666994" y="6390799"/>
            <a:ext cx="6921341" cy="762238"/>
          </a:xfrm>
          <a:prstGeom prst="rect">
            <a:avLst/>
          </a:prstGeom>
          <a:noFill/>
          <a:ln/>
        </p:spPr>
        <p:txBody>
          <a:bodyPr wrap="square" rtlCol="0" anchor="t"/>
          <a:lstStyle/>
          <a:p>
            <a:pPr marL="0" indent="0" algn="l">
              <a:lnSpc>
                <a:spcPts val="2000"/>
              </a:lnSpc>
              <a:buNone/>
            </a:pPr>
            <a:r>
              <a:rPr lang="en-US" sz="1250" dirty="0">
                <a:solidFill>
                  <a:srgbClr val="403C4E"/>
                </a:solidFill>
                <a:latin typeface="Open Sans" pitchFamily="34" charset="0"/>
                <a:ea typeface="Open Sans" pitchFamily="34" charset="-122"/>
                <a:cs typeface="Open Sans" pitchFamily="34" charset="-120"/>
              </a:rPr>
              <a:t>On the day of your meeting, head to the chosen location and enjoy a productive and comfortable meeting environment. Welltable ensures a hassle-free experience, allowing you to focus on your meeting objectives.</a:t>
            </a: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sp>
        <p:nvSpPr>
          <p:cNvPr id="4" name="Text 1"/>
          <p:cNvSpPr/>
          <p:nvPr/>
        </p:nvSpPr>
        <p:spPr>
          <a:xfrm>
            <a:off x="793790" y="1814155"/>
            <a:ext cx="6856452" cy="708779"/>
          </a:xfrm>
          <a:prstGeom prst="rect">
            <a:avLst/>
          </a:prstGeom>
          <a:noFill/>
          <a:ln/>
        </p:spPr>
        <p:txBody>
          <a:bodyPr wrap="none" rtlCol="0" anchor="t"/>
          <a:lstStyle/>
          <a:p>
            <a:pPr marL="0" indent="0">
              <a:lnSpc>
                <a:spcPts val="5581"/>
              </a:lnSpc>
              <a:buNone/>
            </a:pPr>
            <a:r>
              <a:rPr lang="en-US" sz="4465" b="1" dirty="0">
                <a:solidFill>
                  <a:srgbClr val="403C4E"/>
                </a:solidFill>
                <a:latin typeface="Merriweather" pitchFamily="34" charset="0"/>
                <a:ea typeface="Merriweather" pitchFamily="34" charset="-122"/>
                <a:cs typeface="Merriweather" pitchFamily="34" charset="-120"/>
              </a:rPr>
              <a:t>Browse Available Tables</a:t>
            </a:r>
            <a:endParaRPr lang="en-US" sz="4465" dirty="0"/>
          </a:p>
        </p:txBody>
      </p:sp>
      <p:sp>
        <p:nvSpPr>
          <p:cNvPr id="5" name="Text 2"/>
          <p:cNvSpPr/>
          <p:nvPr/>
        </p:nvSpPr>
        <p:spPr>
          <a:xfrm>
            <a:off x="793790" y="3089910"/>
            <a:ext cx="3554373" cy="354330"/>
          </a:xfrm>
          <a:prstGeom prst="rect">
            <a:avLst/>
          </a:prstGeom>
          <a:noFill/>
          <a:ln/>
        </p:spPr>
        <p:txBody>
          <a:bodyPr wrap="none" rtlCol="0" anchor="t"/>
          <a:lstStyle/>
          <a:p>
            <a:pPr marL="0" indent="0">
              <a:lnSpc>
                <a:spcPts val="2791"/>
              </a:lnSpc>
              <a:buNone/>
            </a:pPr>
            <a:r>
              <a:rPr lang="en-US" sz="2233" b="1" dirty="0">
                <a:solidFill>
                  <a:srgbClr val="403C4E"/>
                </a:solidFill>
                <a:latin typeface="Merriweather" pitchFamily="34" charset="0"/>
                <a:ea typeface="Merriweather" pitchFamily="34" charset="-122"/>
                <a:cs typeface="Merriweather" pitchFamily="34" charset="-120"/>
              </a:rPr>
              <a:t>Location and Date Filters</a:t>
            </a:r>
            <a:endParaRPr lang="en-US" sz="2233" dirty="0"/>
          </a:p>
        </p:txBody>
      </p:sp>
      <p:sp>
        <p:nvSpPr>
          <p:cNvPr id="6" name="Text 3"/>
          <p:cNvSpPr/>
          <p:nvPr/>
        </p:nvSpPr>
        <p:spPr>
          <a:xfrm>
            <a:off x="793790" y="3671054"/>
            <a:ext cx="3978116" cy="2540318"/>
          </a:xfrm>
          <a:prstGeom prst="rect">
            <a:avLst/>
          </a:prstGeom>
          <a:noFill/>
          <a:ln/>
        </p:spPr>
        <p:txBody>
          <a:bodyPr wrap="squar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Welltable allows you to refine your search by entering your desired location and specifying the date and time of your meeting. This helps narrow down your choices and ensures you find a table that fits your schedule.</a:t>
            </a:r>
            <a:endParaRPr lang="en-US" sz="1786" dirty="0"/>
          </a:p>
        </p:txBody>
      </p:sp>
      <p:sp>
        <p:nvSpPr>
          <p:cNvPr id="7" name="Text 4"/>
          <p:cNvSpPr/>
          <p:nvPr/>
        </p:nvSpPr>
        <p:spPr>
          <a:xfrm>
            <a:off x="5332928" y="3089910"/>
            <a:ext cx="3978116" cy="708660"/>
          </a:xfrm>
          <a:prstGeom prst="rect">
            <a:avLst/>
          </a:prstGeom>
          <a:noFill/>
          <a:ln/>
        </p:spPr>
        <p:txBody>
          <a:bodyPr wrap="square" rtlCol="0" anchor="t"/>
          <a:lstStyle/>
          <a:p>
            <a:pPr marL="0" indent="0">
              <a:lnSpc>
                <a:spcPts val="2791"/>
              </a:lnSpc>
              <a:buNone/>
            </a:pPr>
            <a:r>
              <a:rPr lang="en-US" sz="2233" b="1" dirty="0">
                <a:solidFill>
                  <a:srgbClr val="403C4E"/>
                </a:solidFill>
                <a:latin typeface="Merriweather" pitchFamily="34" charset="0"/>
                <a:ea typeface="Merriweather" pitchFamily="34" charset="-122"/>
                <a:cs typeface="Merriweather" pitchFamily="34" charset="-120"/>
              </a:rPr>
              <a:t>Table Size and Configuration</a:t>
            </a:r>
            <a:endParaRPr lang="en-US" sz="2233" dirty="0"/>
          </a:p>
        </p:txBody>
      </p:sp>
      <p:sp>
        <p:nvSpPr>
          <p:cNvPr id="8" name="Text 5"/>
          <p:cNvSpPr/>
          <p:nvPr/>
        </p:nvSpPr>
        <p:spPr>
          <a:xfrm>
            <a:off x="5332928" y="4025384"/>
            <a:ext cx="3978116" cy="2177415"/>
          </a:xfrm>
          <a:prstGeom prst="rect">
            <a:avLst/>
          </a:prstGeom>
          <a:noFill/>
          <a:ln/>
        </p:spPr>
        <p:txBody>
          <a:bodyPr wrap="squar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Select the appropriate table size and configuration based on the number of attendees. Welltable displays various options, from intimate tables for small meetings to larger tables for larger groups.</a:t>
            </a:r>
            <a:endParaRPr lang="en-US" sz="1786" dirty="0"/>
          </a:p>
        </p:txBody>
      </p:sp>
      <p:sp>
        <p:nvSpPr>
          <p:cNvPr id="9" name="Text 6"/>
          <p:cNvSpPr/>
          <p:nvPr/>
        </p:nvSpPr>
        <p:spPr>
          <a:xfrm>
            <a:off x="9872067" y="3089910"/>
            <a:ext cx="3340656" cy="354330"/>
          </a:xfrm>
          <a:prstGeom prst="rect">
            <a:avLst/>
          </a:prstGeom>
          <a:noFill/>
          <a:ln/>
        </p:spPr>
        <p:txBody>
          <a:bodyPr wrap="none" rtlCol="0" anchor="t"/>
          <a:lstStyle/>
          <a:p>
            <a:pPr marL="0" indent="0">
              <a:lnSpc>
                <a:spcPts val="2791"/>
              </a:lnSpc>
              <a:buNone/>
            </a:pPr>
            <a:r>
              <a:rPr lang="en-US" sz="2233" b="1" dirty="0">
                <a:solidFill>
                  <a:srgbClr val="403C4E"/>
                </a:solidFill>
                <a:latin typeface="Merriweather" pitchFamily="34" charset="0"/>
                <a:ea typeface="Merriweather" pitchFamily="34" charset="-122"/>
                <a:cs typeface="Merriweather" pitchFamily="34" charset="-120"/>
              </a:rPr>
              <a:t>Amenities and Features</a:t>
            </a:r>
            <a:endParaRPr lang="en-US" sz="2233" dirty="0"/>
          </a:p>
        </p:txBody>
      </p:sp>
      <p:sp>
        <p:nvSpPr>
          <p:cNvPr id="10" name="Text 7"/>
          <p:cNvSpPr/>
          <p:nvPr/>
        </p:nvSpPr>
        <p:spPr>
          <a:xfrm>
            <a:off x="9872067" y="3671054"/>
            <a:ext cx="3978116" cy="2540318"/>
          </a:xfrm>
          <a:prstGeom prst="rect">
            <a:avLst/>
          </a:prstGeom>
          <a:noFill/>
          <a:ln/>
        </p:spPr>
        <p:txBody>
          <a:bodyPr wrap="squar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Filter your search by additional amenities and features, such as Wi-Fi access, audio-visual equipment, or catering options. Welltable provides detailed information about each table, allowing you to make an informed decision.</a:t>
            </a:r>
            <a:endParaRPr lang="en-US" sz="178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2516148"/>
          </a:xfrm>
          <a:prstGeom prst="rect">
            <a:avLst/>
          </a:prstGeom>
        </p:spPr>
      </p:pic>
      <p:sp>
        <p:nvSpPr>
          <p:cNvPr id="5" name="Text 1"/>
          <p:cNvSpPr/>
          <p:nvPr/>
        </p:nvSpPr>
        <p:spPr>
          <a:xfrm>
            <a:off x="704493" y="3230642"/>
            <a:ext cx="6410801" cy="629007"/>
          </a:xfrm>
          <a:prstGeom prst="rect">
            <a:avLst/>
          </a:prstGeom>
          <a:noFill/>
          <a:ln/>
        </p:spPr>
        <p:txBody>
          <a:bodyPr wrap="none" rtlCol="0" anchor="t"/>
          <a:lstStyle/>
          <a:p>
            <a:pPr marL="0" indent="0">
              <a:lnSpc>
                <a:spcPts val="4953"/>
              </a:lnSpc>
              <a:buNone/>
            </a:pPr>
            <a:r>
              <a:rPr lang="en-US" sz="3962" b="1" dirty="0">
                <a:solidFill>
                  <a:srgbClr val="403C4E"/>
                </a:solidFill>
                <a:latin typeface="Merriweather" pitchFamily="34" charset="0"/>
                <a:ea typeface="Merriweather" pitchFamily="34" charset="-122"/>
                <a:cs typeface="Merriweather" pitchFamily="34" charset="-120"/>
              </a:rPr>
              <a:t>Book Your Meeting Space</a:t>
            </a:r>
            <a:endParaRPr lang="en-US" sz="3962" dirty="0"/>
          </a:p>
        </p:txBody>
      </p:sp>
      <p:pic>
        <p:nvPicPr>
          <p:cNvPr id="6" name="Image 2" descr="preencoded.png"/>
          <p:cNvPicPr>
            <a:picLocks noChangeAspect="1"/>
          </p:cNvPicPr>
          <p:nvPr/>
        </p:nvPicPr>
        <p:blipFill>
          <a:blip r:embed="rId5"/>
          <a:stretch>
            <a:fillRect/>
          </a:stretch>
        </p:blipFill>
        <p:spPr>
          <a:xfrm>
            <a:off x="704493" y="4161472"/>
            <a:ext cx="3305294" cy="805101"/>
          </a:xfrm>
          <a:prstGeom prst="rect">
            <a:avLst/>
          </a:prstGeom>
        </p:spPr>
      </p:pic>
      <p:sp>
        <p:nvSpPr>
          <p:cNvPr id="7" name="Text 2"/>
          <p:cNvSpPr/>
          <p:nvPr/>
        </p:nvSpPr>
        <p:spPr>
          <a:xfrm>
            <a:off x="905708" y="5268397"/>
            <a:ext cx="2516148" cy="314444"/>
          </a:xfrm>
          <a:prstGeom prst="rect">
            <a:avLst/>
          </a:prstGeom>
          <a:noFill/>
          <a:ln/>
        </p:spPr>
        <p:txBody>
          <a:bodyPr wrap="none" rtlCol="0" anchor="t"/>
          <a:lstStyle/>
          <a:p>
            <a:pPr marL="0" indent="0" algn="l">
              <a:lnSpc>
                <a:spcPts val="2477"/>
              </a:lnSpc>
              <a:buNone/>
            </a:pPr>
            <a:r>
              <a:rPr lang="en-US" sz="1981" b="1" dirty="0">
                <a:solidFill>
                  <a:srgbClr val="403C4E"/>
                </a:solidFill>
                <a:latin typeface="Merriweather" pitchFamily="34" charset="0"/>
                <a:ea typeface="Merriweather" pitchFamily="34" charset="-122"/>
                <a:cs typeface="Merriweather" pitchFamily="34" charset="-120"/>
              </a:rPr>
              <a:t>Select Your Table</a:t>
            </a:r>
            <a:endParaRPr lang="en-US" sz="1981" dirty="0"/>
          </a:p>
        </p:txBody>
      </p:sp>
      <p:sp>
        <p:nvSpPr>
          <p:cNvPr id="8" name="Text 3"/>
          <p:cNvSpPr/>
          <p:nvPr/>
        </p:nvSpPr>
        <p:spPr>
          <a:xfrm>
            <a:off x="905708" y="5703570"/>
            <a:ext cx="2902863" cy="1288256"/>
          </a:xfrm>
          <a:prstGeom prst="rect">
            <a:avLst/>
          </a:prstGeom>
          <a:noFill/>
          <a:ln/>
        </p:spPr>
        <p:txBody>
          <a:bodyPr wrap="square" rtlCol="0" anchor="t"/>
          <a:lstStyle/>
          <a:p>
            <a:pPr marL="0" indent="0" algn="l">
              <a:lnSpc>
                <a:spcPts val="2536"/>
              </a:lnSpc>
              <a:buNone/>
            </a:pPr>
            <a:r>
              <a:rPr lang="en-US" sz="1585" dirty="0">
                <a:solidFill>
                  <a:srgbClr val="403C4E"/>
                </a:solidFill>
                <a:latin typeface="Open Sans" pitchFamily="34" charset="0"/>
                <a:ea typeface="Open Sans" pitchFamily="34" charset="-122"/>
                <a:cs typeface="Open Sans" pitchFamily="34" charset="-120"/>
              </a:rPr>
              <a:t>Choose the table that best suits your meeting requirements based on location, size, and amenities.</a:t>
            </a:r>
            <a:endParaRPr lang="en-US" sz="1585" dirty="0"/>
          </a:p>
        </p:txBody>
      </p:sp>
      <p:pic>
        <p:nvPicPr>
          <p:cNvPr id="9" name="Image 3" descr="preencoded.png"/>
          <p:cNvPicPr>
            <a:picLocks noChangeAspect="1"/>
          </p:cNvPicPr>
          <p:nvPr/>
        </p:nvPicPr>
        <p:blipFill>
          <a:blip r:embed="rId6"/>
          <a:stretch>
            <a:fillRect/>
          </a:stretch>
        </p:blipFill>
        <p:spPr>
          <a:xfrm>
            <a:off x="4009787" y="4161472"/>
            <a:ext cx="3305413" cy="805101"/>
          </a:xfrm>
          <a:prstGeom prst="rect">
            <a:avLst/>
          </a:prstGeom>
        </p:spPr>
      </p:pic>
      <p:sp>
        <p:nvSpPr>
          <p:cNvPr id="10" name="Text 4"/>
          <p:cNvSpPr/>
          <p:nvPr/>
        </p:nvSpPr>
        <p:spPr>
          <a:xfrm>
            <a:off x="4211003" y="5268397"/>
            <a:ext cx="2657237" cy="314444"/>
          </a:xfrm>
          <a:prstGeom prst="rect">
            <a:avLst/>
          </a:prstGeom>
          <a:noFill/>
          <a:ln/>
        </p:spPr>
        <p:txBody>
          <a:bodyPr wrap="none" rtlCol="0" anchor="t"/>
          <a:lstStyle/>
          <a:p>
            <a:pPr marL="0" indent="0" algn="l">
              <a:lnSpc>
                <a:spcPts val="2477"/>
              </a:lnSpc>
              <a:buNone/>
            </a:pPr>
            <a:r>
              <a:rPr lang="en-US" sz="1981" b="1" dirty="0">
                <a:solidFill>
                  <a:srgbClr val="403C4E"/>
                </a:solidFill>
                <a:latin typeface="Merriweather" pitchFamily="34" charset="0"/>
                <a:ea typeface="Merriweather" pitchFamily="34" charset="-122"/>
                <a:cs typeface="Merriweather" pitchFamily="34" charset="-120"/>
              </a:rPr>
              <a:t>Confirm Your Details</a:t>
            </a:r>
            <a:endParaRPr lang="en-US" sz="1981" dirty="0"/>
          </a:p>
        </p:txBody>
      </p:sp>
      <p:sp>
        <p:nvSpPr>
          <p:cNvPr id="11" name="Text 5"/>
          <p:cNvSpPr/>
          <p:nvPr/>
        </p:nvSpPr>
        <p:spPr>
          <a:xfrm>
            <a:off x="4211003" y="5703570"/>
            <a:ext cx="2902982" cy="1288256"/>
          </a:xfrm>
          <a:prstGeom prst="rect">
            <a:avLst/>
          </a:prstGeom>
          <a:noFill/>
          <a:ln/>
        </p:spPr>
        <p:txBody>
          <a:bodyPr wrap="square" rtlCol="0" anchor="t"/>
          <a:lstStyle/>
          <a:p>
            <a:pPr marL="0" indent="0" algn="l">
              <a:lnSpc>
                <a:spcPts val="2536"/>
              </a:lnSpc>
              <a:buNone/>
            </a:pPr>
            <a:r>
              <a:rPr lang="en-US" sz="1585" dirty="0">
                <a:solidFill>
                  <a:srgbClr val="403C4E"/>
                </a:solidFill>
                <a:latin typeface="Open Sans" pitchFamily="34" charset="0"/>
                <a:ea typeface="Open Sans" pitchFamily="34" charset="-122"/>
                <a:cs typeface="Open Sans" pitchFamily="34" charset="-120"/>
              </a:rPr>
              <a:t>Review your selected table, meeting time, and contact information to ensure accuracy.</a:t>
            </a:r>
            <a:endParaRPr lang="en-US" sz="1585" dirty="0"/>
          </a:p>
        </p:txBody>
      </p:sp>
      <p:pic>
        <p:nvPicPr>
          <p:cNvPr id="12" name="Image 4" descr="preencoded.png"/>
          <p:cNvPicPr>
            <a:picLocks noChangeAspect="1"/>
          </p:cNvPicPr>
          <p:nvPr/>
        </p:nvPicPr>
        <p:blipFill>
          <a:blip r:embed="rId7"/>
          <a:stretch>
            <a:fillRect/>
          </a:stretch>
        </p:blipFill>
        <p:spPr>
          <a:xfrm>
            <a:off x="7315200" y="4161472"/>
            <a:ext cx="3305294" cy="805101"/>
          </a:xfrm>
          <a:prstGeom prst="rect">
            <a:avLst/>
          </a:prstGeom>
        </p:spPr>
      </p:pic>
      <p:sp>
        <p:nvSpPr>
          <p:cNvPr id="13" name="Text 6"/>
          <p:cNvSpPr/>
          <p:nvPr/>
        </p:nvSpPr>
        <p:spPr>
          <a:xfrm>
            <a:off x="7516416" y="5268397"/>
            <a:ext cx="2516148" cy="314444"/>
          </a:xfrm>
          <a:prstGeom prst="rect">
            <a:avLst/>
          </a:prstGeom>
          <a:noFill/>
          <a:ln/>
        </p:spPr>
        <p:txBody>
          <a:bodyPr wrap="none" rtlCol="0" anchor="t"/>
          <a:lstStyle/>
          <a:p>
            <a:pPr marL="0" indent="0" algn="l">
              <a:lnSpc>
                <a:spcPts val="2477"/>
              </a:lnSpc>
              <a:buNone/>
            </a:pPr>
            <a:r>
              <a:rPr lang="en-US" sz="1981" b="1" dirty="0">
                <a:solidFill>
                  <a:srgbClr val="403C4E"/>
                </a:solidFill>
                <a:latin typeface="Merriweather" pitchFamily="34" charset="0"/>
                <a:ea typeface="Merriweather" pitchFamily="34" charset="-122"/>
                <a:cs typeface="Merriweather" pitchFamily="34" charset="-120"/>
              </a:rPr>
              <a:t>Make Your Booking</a:t>
            </a:r>
            <a:endParaRPr lang="en-US" sz="1981" dirty="0"/>
          </a:p>
        </p:txBody>
      </p:sp>
      <p:sp>
        <p:nvSpPr>
          <p:cNvPr id="14" name="Text 7"/>
          <p:cNvSpPr/>
          <p:nvPr/>
        </p:nvSpPr>
        <p:spPr>
          <a:xfrm>
            <a:off x="7516416" y="5703570"/>
            <a:ext cx="2902863" cy="1610320"/>
          </a:xfrm>
          <a:prstGeom prst="rect">
            <a:avLst/>
          </a:prstGeom>
          <a:noFill/>
          <a:ln/>
        </p:spPr>
        <p:txBody>
          <a:bodyPr wrap="square" rtlCol="0" anchor="t"/>
          <a:lstStyle/>
          <a:p>
            <a:pPr marL="0" indent="0" algn="l">
              <a:lnSpc>
                <a:spcPts val="2536"/>
              </a:lnSpc>
              <a:buNone/>
            </a:pPr>
            <a:r>
              <a:rPr lang="en-US" sz="1585" dirty="0">
                <a:solidFill>
                  <a:srgbClr val="403C4E"/>
                </a:solidFill>
                <a:latin typeface="Open Sans" pitchFamily="34" charset="0"/>
                <a:ea typeface="Open Sans" pitchFamily="34" charset="-122"/>
                <a:cs typeface="Open Sans" pitchFamily="34" charset="-120"/>
              </a:rPr>
              <a:t>Proceed with your booking by accepting the terms and conditions and making a secure payment through our secure platform.</a:t>
            </a:r>
            <a:endParaRPr lang="en-US" sz="1585" dirty="0"/>
          </a:p>
        </p:txBody>
      </p:sp>
      <p:pic>
        <p:nvPicPr>
          <p:cNvPr id="15" name="Image 5" descr="preencoded.png"/>
          <p:cNvPicPr>
            <a:picLocks noChangeAspect="1"/>
          </p:cNvPicPr>
          <p:nvPr/>
        </p:nvPicPr>
        <p:blipFill>
          <a:blip r:embed="rId8"/>
          <a:stretch>
            <a:fillRect/>
          </a:stretch>
        </p:blipFill>
        <p:spPr>
          <a:xfrm>
            <a:off x="10620494" y="4161472"/>
            <a:ext cx="3305413" cy="805101"/>
          </a:xfrm>
          <a:prstGeom prst="rect">
            <a:avLst/>
          </a:prstGeom>
        </p:spPr>
      </p:pic>
      <p:sp>
        <p:nvSpPr>
          <p:cNvPr id="16" name="Text 8"/>
          <p:cNvSpPr/>
          <p:nvPr/>
        </p:nvSpPr>
        <p:spPr>
          <a:xfrm>
            <a:off x="10821710" y="5268397"/>
            <a:ext cx="2737961" cy="314444"/>
          </a:xfrm>
          <a:prstGeom prst="rect">
            <a:avLst/>
          </a:prstGeom>
          <a:noFill/>
          <a:ln/>
        </p:spPr>
        <p:txBody>
          <a:bodyPr wrap="none" rtlCol="0" anchor="t"/>
          <a:lstStyle/>
          <a:p>
            <a:pPr marL="0" indent="0" algn="l">
              <a:lnSpc>
                <a:spcPts val="2477"/>
              </a:lnSpc>
              <a:buNone/>
            </a:pPr>
            <a:r>
              <a:rPr lang="en-US" sz="1981" b="1" dirty="0">
                <a:solidFill>
                  <a:srgbClr val="403C4E"/>
                </a:solidFill>
                <a:latin typeface="Merriweather" pitchFamily="34" charset="0"/>
                <a:ea typeface="Merriweather" pitchFamily="34" charset="-122"/>
                <a:cs typeface="Merriweather" pitchFamily="34" charset="-120"/>
              </a:rPr>
              <a:t>Receive Confirmation</a:t>
            </a:r>
            <a:endParaRPr lang="en-US" sz="1981" dirty="0"/>
          </a:p>
        </p:txBody>
      </p:sp>
      <p:sp>
        <p:nvSpPr>
          <p:cNvPr id="17" name="Text 9"/>
          <p:cNvSpPr/>
          <p:nvPr/>
        </p:nvSpPr>
        <p:spPr>
          <a:xfrm>
            <a:off x="10821710" y="5703570"/>
            <a:ext cx="2902982" cy="1288256"/>
          </a:xfrm>
          <a:prstGeom prst="rect">
            <a:avLst/>
          </a:prstGeom>
          <a:noFill/>
          <a:ln/>
        </p:spPr>
        <p:txBody>
          <a:bodyPr wrap="square" rtlCol="0" anchor="t"/>
          <a:lstStyle/>
          <a:p>
            <a:pPr marL="0" indent="0" algn="l">
              <a:lnSpc>
                <a:spcPts val="2536"/>
              </a:lnSpc>
              <a:buNone/>
            </a:pPr>
            <a:r>
              <a:rPr lang="en-US" sz="1585" dirty="0">
                <a:solidFill>
                  <a:srgbClr val="403C4E"/>
                </a:solidFill>
                <a:latin typeface="Open Sans" pitchFamily="34" charset="0"/>
                <a:ea typeface="Open Sans" pitchFamily="34" charset="-122"/>
                <a:cs typeface="Open Sans" pitchFamily="34" charset="-120"/>
              </a:rPr>
              <a:t>Upon successful booking, you will receive an instant email confirmation with details of your reservation.</a:t>
            </a:r>
            <a:endParaRPr lang="en-US" sz="158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29672" y="2436971"/>
            <a:ext cx="5026938" cy="3355538"/>
          </a:xfrm>
          <a:prstGeom prst="rect">
            <a:avLst/>
          </a:prstGeom>
        </p:spPr>
      </p:pic>
      <p:sp>
        <p:nvSpPr>
          <p:cNvPr id="6" name="Text 1"/>
          <p:cNvSpPr/>
          <p:nvPr/>
        </p:nvSpPr>
        <p:spPr>
          <a:xfrm>
            <a:off x="6129576" y="1523524"/>
            <a:ext cx="6691313" cy="574238"/>
          </a:xfrm>
          <a:prstGeom prst="rect">
            <a:avLst/>
          </a:prstGeom>
          <a:noFill/>
          <a:ln/>
        </p:spPr>
        <p:txBody>
          <a:bodyPr wrap="none" rtlCol="0" anchor="t"/>
          <a:lstStyle/>
          <a:p>
            <a:pPr marL="0" indent="0">
              <a:lnSpc>
                <a:spcPts val="4522"/>
              </a:lnSpc>
              <a:buNone/>
            </a:pPr>
            <a:r>
              <a:rPr lang="en-US" sz="3618" b="1" dirty="0">
                <a:solidFill>
                  <a:srgbClr val="403C4E"/>
                </a:solidFill>
                <a:latin typeface="Merriweather" pitchFamily="34" charset="0"/>
                <a:ea typeface="Merriweather" pitchFamily="34" charset="-122"/>
                <a:cs typeface="Merriweather" pitchFamily="34" charset="-120"/>
              </a:rPr>
              <a:t>Earn Extra Revenue as a Host</a:t>
            </a:r>
            <a:endParaRPr lang="en-US" sz="3618" dirty="0"/>
          </a:p>
        </p:txBody>
      </p:sp>
      <p:sp>
        <p:nvSpPr>
          <p:cNvPr id="7" name="Shape 2"/>
          <p:cNvSpPr/>
          <p:nvPr/>
        </p:nvSpPr>
        <p:spPr>
          <a:xfrm>
            <a:off x="6129576" y="2580084"/>
            <a:ext cx="413385" cy="413385"/>
          </a:xfrm>
          <a:prstGeom prst="roundRect">
            <a:avLst>
              <a:gd name="adj" fmla="val 18672"/>
            </a:avLst>
          </a:prstGeom>
          <a:solidFill>
            <a:srgbClr val="FFD8CC"/>
          </a:solidFill>
          <a:ln w="7620">
            <a:solidFill>
              <a:srgbClr val="E5BEB2"/>
            </a:solidFill>
            <a:prstDash val="solid"/>
          </a:ln>
        </p:spPr>
        <p:txBody>
          <a:bodyPr/>
          <a:lstStyle/>
          <a:p>
            <a:endParaRPr lang="en-IN"/>
          </a:p>
        </p:txBody>
      </p:sp>
      <p:sp>
        <p:nvSpPr>
          <p:cNvPr id="8" name="Text 3"/>
          <p:cNvSpPr/>
          <p:nvPr/>
        </p:nvSpPr>
        <p:spPr>
          <a:xfrm>
            <a:off x="6273165" y="2648903"/>
            <a:ext cx="126206" cy="275630"/>
          </a:xfrm>
          <a:prstGeom prst="rect">
            <a:avLst/>
          </a:prstGeom>
          <a:noFill/>
          <a:ln/>
        </p:spPr>
        <p:txBody>
          <a:bodyPr wrap="none" rtlCol="0" anchor="t"/>
          <a:lstStyle/>
          <a:p>
            <a:pPr marL="0" indent="0" algn="ctr">
              <a:lnSpc>
                <a:spcPts val="2171"/>
              </a:lnSpc>
              <a:buNone/>
            </a:pPr>
            <a:r>
              <a:rPr lang="en-US" sz="2171" b="1" dirty="0">
                <a:solidFill>
                  <a:srgbClr val="403C4E"/>
                </a:solidFill>
                <a:latin typeface="Merriweather" pitchFamily="34" charset="0"/>
                <a:ea typeface="Merriweather" pitchFamily="34" charset="-122"/>
                <a:cs typeface="Merriweather" pitchFamily="34" charset="-120"/>
              </a:rPr>
              <a:t>1</a:t>
            </a:r>
            <a:endParaRPr lang="en-US" sz="2171" dirty="0"/>
          </a:p>
        </p:txBody>
      </p:sp>
      <p:sp>
        <p:nvSpPr>
          <p:cNvPr id="9" name="Text 4"/>
          <p:cNvSpPr/>
          <p:nvPr/>
        </p:nvSpPr>
        <p:spPr>
          <a:xfrm>
            <a:off x="6726674" y="2580084"/>
            <a:ext cx="2465427" cy="287060"/>
          </a:xfrm>
          <a:prstGeom prst="rect">
            <a:avLst/>
          </a:prstGeom>
          <a:noFill/>
          <a:ln/>
        </p:spPr>
        <p:txBody>
          <a:bodyPr wrap="none" rtlCol="0" anchor="t"/>
          <a:lstStyle/>
          <a:p>
            <a:pPr marL="0" indent="0">
              <a:lnSpc>
                <a:spcPts val="2261"/>
              </a:lnSpc>
              <a:buNone/>
            </a:pPr>
            <a:r>
              <a:rPr lang="en-US" sz="1809" b="1" dirty="0">
                <a:solidFill>
                  <a:srgbClr val="403C4E"/>
                </a:solidFill>
                <a:latin typeface="Merriweather" pitchFamily="34" charset="0"/>
                <a:ea typeface="Merriweather" pitchFamily="34" charset="-122"/>
                <a:cs typeface="Merriweather" pitchFamily="34" charset="-120"/>
              </a:rPr>
              <a:t>Maximize Your Space</a:t>
            </a:r>
            <a:endParaRPr lang="en-US" sz="1809" dirty="0"/>
          </a:p>
        </p:txBody>
      </p:sp>
      <p:sp>
        <p:nvSpPr>
          <p:cNvPr id="10" name="Text 5"/>
          <p:cNvSpPr/>
          <p:nvPr/>
        </p:nvSpPr>
        <p:spPr>
          <a:xfrm>
            <a:off x="6726674" y="2977396"/>
            <a:ext cx="3239929" cy="1470422"/>
          </a:xfrm>
          <a:prstGeom prst="rect">
            <a:avLst/>
          </a:prstGeom>
          <a:noFill/>
          <a:ln/>
        </p:spPr>
        <p:txBody>
          <a:bodyPr wrap="square" rtlCol="0" anchor="t"/>
          <a:lstStyle/>
          <a:p>
            <a:pPr marL="0" indent="0">
              <a:lnSpc>
                <a:spcPts val="2315"/>
              </a:lnSpc>
              <a:buNone/>
            </a:pPr>
            <a:r>
              <a:rPr lang="en-US" sz="1447" dirty="0">
                <a:solidFill>
                  <a:srgbClr val="403C4E"/>
                </a:solidFill>
                <a:latin typeface="Open Sans" pitchFamily="34" charset="0"/>
                <a:ea typeface="Open Sans" pitchFamily="34" charset="-122"/>
                <a:cs typeface="Open Sans" pitchFamily="34" charset="-120"/>
              </a:rPr>
              <a:t>Welltable helps you utilize your available tables efficiently, generating additional revenue by renting them out for meetings during non-peak hours.</a:t>
            </a:r>
            <a:endParaRPr lang="en-US" sz="1447" dirty="0"/>
          </a:p>
        </p:txBody>
      </p:sp>
      <p:sp>
        <p:nvSpPr>
          <p:cNvPr id="11" name="Shape 6"/>
          <p:cNvSpPr/>
          <p:nvPr/>
        </p:nvSpPr>
        <p:spPr>
          <a:xfrm>
            <a:off x="10150316" y="2580084"/>
            <a:ext cx="413385" cy="413385"/>
          </a:xfrm>
          <a:prstGeom prst="roundRect">
            <a:avLst>
              <a:gd name="adj" fmla="val 18672"/>
            </a:avLst>
          </a:prstGeom>
          <a:solidFill>
            <a:srgbClr val="FFD8CC"/>
          </a:solidFill>
          <a:ln w="7620">
            <a:solidFill>
              <a:srgbClr val="E5BEB2"/>
            </a:solidFill>
            <a:prstDash val="solid"/>
          </a:ln>
        </p:spPr>
        <p:txBody>
          <a:bodyPr/>
          <a:lstStyle/>
          <a:p>
            <a:endParaRPr lang="en-IN"/>
          </a:p>
        </p:txBody>
      </p:sp>
      <p:sp>
        <p:nvSpPr>
          <p:cNvPr id="12" name="Text 7"/>
          <p:cNvSpPr/>
          <p:nvPr/>
        </p:nvSpPr>
        <p:spPr>
          <a:xfrm>
            <a:off x="10273665" y="2648903"/>
            <a:ext cx="166688" cy="275630"/>
          </a:xfrm>
          <a:prstGeom prst="rect">
            <a:avLst/>
          </a:prstGeom>
          <a:noFill/>
          <a:ln/>
        </p:spPr>
        <p:txBody>
          <a:bodyPr wrap="none" rtlCol="0" anchor="t"/>
          <a:lstStyle/>
          <a:p>
            <a:pPr marL="0" indent="0" algn="ctr">
              <a:lnSpc>
                <a:spcPts val="2171"/>
              </a:lnSpc>
              <a:buNone/>
            </a:pPr>
            <a:r>
              <a:rPr lang="en-US" sz="2171" b="1" dirty="0">
                <a:solidFill>
                  <a:srgbClr val="403C4E"/>
                </a:solidFill>
                <a:latin typeface="Merriweather" pitchFamily="34" charset="0"/>
                <a:ea typeface="Merriweather" pitchFamily="34" charset="-122"/>
                <a:cs typeface="Merriweather" pitchFamily="34" charset="-120"/>
              </a:rPr>
              <a:t>2</a:t>
            </a:r>
            <a:endParaRPr lang="en-US" sz="2171" dirty="0"/>
          </a:p>
        </p:txBody>
      </p:sp>
      <p:sp>
        <p:nvSpPr>
          <p:cNvPr id="13" name="Text 8"/>
          <p:cNvSpPr/>
          <p:nvPr/>
        </p:nvSpPr>
        <p:spPr>
          <a:xfrm>
            <a:off x="10747415" y="2580084"/>
            <a:ext cx="2652474" cy="287060"/>
          </a:xfrm>
          <a:prstGeom prst="rect">
            <a:avLst/>
          </a:prstGeom>
          <a:noFill/>
          <a:ln/>
        </p:spPr>
        <p:txBody>
          <a:bodyPr wrap="none" rtlCol="0" anchor="t"/>
          <a:lstStyle/>
          <a:p>
            <a:pPr marL="0" indent="0">
              <a:lnSpc>
                <a:spcPts val="2261"/>
              </a:lnSpc>
              <a:buNone/>
            </a:pPr>
            <a:r>
              <a:rPr lang="en-US" sz="1809" b="1" dirty="0">
                <a:solidFill>
                  <a:srgbClr val="403C4E"/>
                </a:solidFill>
                <a:latin typeface="Merriweather" pitchFamily="34" charset="0"/>
                <a:ea typeface="Merriweather" pitchFamily="34" charset="-122"/>
                <a:cs typeface="Merriweather" pitchFamily="34" charset="-120"/>
              </a:rPr>
              <a:t>Attract New Customers</a:t>
            </a:r>
            <a:endParaRPr lang="en-US" sz="1809" dirty="0"/>
          </a:p>
        </p:txBody>
      </p:sp>
      <p:sp>
        <p:nvSpPr>
          <p:cNvPr id="14" name="Text 9"/>
          <p:cNvSpPr/>
          <p:nvPr/>
        </p:nvSpPr>
        <p:spPr>
          <a:xfrm>
            <a:off x="10747415" y="2977396"/>
            <a:ext cx="3239929" cy="1470422"/>
          </a:xfrm>
          <a:prstGeom prst="rect">
            <a:avLst/>
          </a:prstGeom>
          <a:noFill/>
          <a:ln/>
        </p:spPr>
        <p:txBody>
          <a:bodyPr wrap="square" rtlCol="0" anchor="t"/>
          <a:lstStyle/>
          <a:p>
            <a:pPr marL="0" indent="0">
              <a:lnSpc>
                <a:spcPts val="2315"/>
              </a:lnSpc>
              <a:buNone/>
            </a:pPr>
            <a:r>
              <a:rPr lang="en-US" sz="1447" dirty="0">
                <a:solidFill>
                  <a:srgbClr val="403C4E"/>
                </a:solidFill>
                <a:latin typeface="Open Sans" pitchFamily="34" charset="0"/>
                <a:ea typeface="Open Sans" pitchFamily="34" charset="-122"/>
                <a:cs typeface="Open Sans" pitchFamily="34" charset="-120"/>
              </a:rPr>
              <a:t>By hosting meetings through Welltable, you gain exposure to a wider audience, potentially attracting new customers who may return for dining or other services.</a:t>
            </a:r>
            <a:endParaRPr lang="en-US" sz="1447" dirty="0"/>
          </a:p>
        </p:txBody>
      </p:sp>
      <p:sp>
        <p:nvSpPr>
          <p:cNvPr id="15" name="Shape 10"/>
          <p:cNvSpPr/>
          <p:nvPr/>
        </p:nvSpPr>
        <p:spPr>
          <a:xfrm>
            <a:off x="6129576" y="4838224"/>
            <a:ext cx="413385" cy="413385"/>
          </a:xfrm>
          <a:prstGeom prst="roundRect">
            <a:avLst>
              <a:gd name="adj" fmla="val 18672"/>
            </a:avLst>
          </a:prstGeom>
          <a:solidFill>
            <a:srgbClr val="FFD8CC"/>
          </a:solidFill>
          <a:ln w="7620">
            <a:solidFill>
              <a:srgbClr val="E5BEB2"/>
            </a:solidFill>
            <a:prstDash val="solid"/>
          </a:ln>
        </p:spPr>
        <p:txBody>
          <a:bodyPr/>
          <a:lstStyle/>
          <a:p>
            <a:endParaRPr lang="en-IN"/>
          </a:p>
        </p:txBody>
      </p:sp>
      <p:sp>
        <p:nvSpPr>
          <p:cNvPr id="16" name="Text 11"/>
          <p:cNvSpPr/>
          <p:nvPr/>
        </p:nvSpPr>
        <p:spPr>
          <a:xfrm>
            <a:off x="6258282" y="4907042"/>
            <a:ext cx="155972" cy="275630"/>
          </a:xfrm>
          <a:prstGeom prst="rect">
            <a:avLst/>
          </a:prstGeom>
          <a:noFill/>
          <a:ln/>
        </p:spPr>
        <p:txBody>
          <a:bodyPr wrap="none" rtlCol="0" anchor="t"/>
          <a:lstStyle/>
          <a:p>
            <a:pPr marL="0" indent="0" algn="ctr">
              <a:lnSpc>
                <a:spcPts val="2171"/>
              </a:lnSpc>
              <a:buNone/>
            </a:pPr>
            <a:r>
              <a:rPr lang="en-US" sz="2171" b="1" dirty="0">
                <a:solidFill>
                  <a:srgbClr val="403C4E"/>
                </a:solidFill>
                <a:latin typeface="Merriweather" pitchFamily="34" charset="0"/>
                <a:ea typeface="Merriweather" pitchFamily="34" charset="-122"/>
                <a:cs typeface="Merriweather" pitchFamily="34" charset="-120"/>
              </a:rPr>
              <a:t>3</a:t>
            </a:r>
            <a:endParaRPr lang="en-US" sz="2171" dirty="0"/>
          </a:p>
        </p:txBody>
      </p:sp>
      <p:sp>
        <p:nvSpPr>
          <p:cNvPr id="17" name="Text 12"/>
          <p:cNvSpPr/>
          <p:nvPr/>
        </p:nvSpPr>
        <p:spPr>
          <a:xfrm>
            <a:off x="6726674" y="4838224"/>
            <a:ext cx="2297192" cy="287060"/>
          </a:xfrm>
          <a:prstGeom prst="rect">
            <a:avLst/>
          </a:prstGeom>
          <a:noFill/>
          <a:ln/>
        </p:spPr>
        <p:txBody>
          <a:bodyPr wrap="none" rtlCol="0" anchor="t"/>
          <a:lstStyle/>
          <a:p>
            <a:pPr marL="0" indent="0">
              <a:lnSpc>
                <a:spcPts val="2261"/>
              </a:lnSpc>
              <a:buNone/>
            </a:pPr>
            <a:r>
              <a:rPr lang="en-US" sz="1809" b="1" dirty="0">
                <a:solidFill>
                  <a:srgbClr val="403C4E"/>
                </a:solidFill>
                <a:latin typeface="Merriweather" pitchFamily="34" charset="0"/>
                <a:ea typeface="Merriweather" pitchFamily="34" charset="-122"/>
                <a:cs typeface="Merriweather" pitchFamily="34" charset="-120"/>
              </a:rPr>
              <a:t>Flexible Pricing</a:t>
            </a:r>
            <a:endParaRPr lang="en-US" sz="1809" dirty="0"/>
          </a:p>
        </p:txBody>
      </p:sp>
      <p:sp>
        <p:nvSpPr>
          <p:cNvPr id="18" name="Text 13"/>
          <p:cNvSpPr/>
          <p:nvPr/>
        </p:nvSpPr>
        <p:spPr>
          <a:xfrm>
            <a:off x="6726674" y="5235535"/>
            <a:ext cx="3239929" cy="1470422"/>
          </a:xfrm>
          <a:prstGeom prst="rect">
            <a:avLst/>
          </a:prstGeom>
          <a:noFill/>
          <a:ln/>
        </p:spPr>
        <p:txBody>
          <a:bodyPr wrap="square" rtlCol="0" anchor="t"/>
          <a:lstStyle/>
          <a:p>
            <a:pPr marL="0" indent="0">
              <a:lnSpc>
                <a:spcPts val="2315"/>
              </a:lnSpc>
              <a:buNone/>
            </a:pPr>
            <a:r>
              <a:rPr lang="en-US" sz="1447" dirty="0">
                <a:solidFill>
                  <a:srgbClr val="403C4E"/>
                </a:solidFill>
                <a:latin typeface="Open Sans" pitchFamily="34" charset="0"/>
                <a:ea typeface="Open Sans" pitchFamily="34" charset="-122"/>
                <a:cs typeface="Open Sans" pitchFamily="34" charset="-120"/>
              </a:rPr>
              <a:t>Welltable offers flexible pricing options for hosts, allowing you to set your rates based on the size and amenities of your tables and the time slot.</a:t>
            </a:r>
            <a:endParaRPr lang="en-US" sz="1447" dirty="0"/>
          </a:p>
        </p:txBody>
      </p:sp>
      <p:sp>
        <p:nvSpPr>
          <p:cNvPr id="19" name="Shape 14"/>
          <p:cNvSpPr/>
          <p:nvPr/>
        </p:nvSpPr>
        <p:spPr>
          <a:xfrm>
            <a:off x="10150316" y="4838224"/>
            <a:ext cx="413385" cy="413385"/>
          </a:xfrm>
          <a:prstGeom prst="roundRect">
            <a:avLst>
              <a:gd name="adj" fmla="val 18672"/>
            </a:avLst>
          </a:prstGeom>
          <a:solidFill>
            <a:srgbClr val="FFD8CC"/>
          </a:solidFill>
          <a:ln w="7620">
            <a:solidFill>
              <a:srgbClr val="E5BEB2"/>
            </a:solidFill>
            <a:prstDash val="solid"/>
          </a:ln>
        </p:spPr>
        <p:txBody>
          <a:bodyPr/>
          <a:lstStyle/>
          <a:p>
            <a:endParaRPr lang="en-IN"/>
          </a:p>
        </p:txBody>
      </p:sp>
      <p:sp>
        <p:nvSpPr>
          <p:cNvPr id="20" name="Text 15"/>
          <p:cNvSpPr/>
          <p:nvPr/>
        </p:nvSpPr>
        <p:spPr>
          <a:xfrm>
            <a:off x="10265926" y="4907042"/>
            <a:ext cx="182166" cy="275630"/>
          </a:xfrm>
          <a:prstGeom prst="rect">
            <a:avLst/>
          </a:prstGeom>
          <a:noFill/>
          <a:ln/>
        </p:spPr>
        <p:txBody>
          <a:bodyPr wrap="none" rtlCol="0" anchor="t"/>
          <a:lstStyle/>
          <a:p>
            <a:pPr marL="0" indent="0" algn="ctr">
              <a:lnSpc>
                <a:spcPts val="2171"/>
              </a:lnSpc>
              <a:buNone/>
            </a:pPr>
            <a:r>
              <a:rPr lang="en-US" sz="2171" b="1" dirty="0">
                <a:solidFill>
                  <a:srgbClr val="403C4E"/>
                </a:solidFill>
                <a:latin typeface="Merriweather" pitchFamily="34" charset="0"/>
                <a:ea typeface="Merriweather" pitchFamily="34" charset="-122"/>
                <a:cs typeface="Merriweather" pitchFamily="34" charset="-120"/>
              </a:rPr>
              <a:t>4</a:t>
            </a:r>
            <a:endParaRPr lang="en-US" sz="2171" dirty="0"/>
          </a:p>
        </p:txBody>
      </p:sp>
      <p:sp>
        <p:nvSpPr>
          <p:cNvPr id="21" name="Text 16"/>
          <p:cNvSpPr/>
          <p:nvPr/>
        </p:nvSpPr>
        <p:spPr>
          <a:xfrm>
            <a:off x="10747415" y="4838224"/>
            <a:ext cx="2297192" cy="287060"/>
          </a:xfrm>
          <a:prstGeom prst="rect">
            <a:avLst/>
          </a:prstGeom>
          <a:noFill/>
          <a:ln/>
        </p:spPr>
        <p:txBody>
          <a:bodyPr wrap="none" rtlCol="0" anchor="t"/>
          <a:lstStyle/>
          <a:p>
            <a:pPr marL="0" indent="0">
              <a:lnSpc>
                <a:spcPts val="2261"/>
              </a:lnSpc>
              <a:buNone/>
            </a:pPr>
            <a:r>
              <a:rPr lang="en-US" sz="1809" b="1" dirty="0">
                <a:solidFill>
                  <a:srgbClr val="403C4E"/>
                </a:solidFill>
                <a:latin typeface="Merriweather" pitchFamily="34" charset="0"/>
                <a:ea typeface="Merriweather" pitchFamily="34" charset="-122"/>
                <a:cs typeface="Merriweather" pitchFamily="34" charset="-120"/>
              </a:rPr>
              <a:t>Easy Management</a:t>
            </a:r>
            <a:endParaRPr lang="en-US" sz="1809" dirty="0"/>
          </a:p>
        </p:txBody>
      </p:sp>
      <p:sp>
        <p:nvSpPr>
          <p:cNvPr id="22" name="Text 17"/>
          <p:cNvSpPr/>
          <p:nvPr/>
        </p:nvSpPr>
        <p:spPr>
          <a:xfrm>
            <a:off x="10747415" y="5235535"/>
            <a:ext cx="3239929" cy="1470422"/>
          </a:xfrm>
          <a:prstGeom prst="rect">
            <a:avLst/>
          </a:prstGeom>
          <a:noFill/>
          <a:ln/>
        </p:spPr>
        <p:txBody>
          <a:bodyPr wrap="square" rtlCol="0" anchor="t"/>
          <a:lstStyle/>
          <a:p>
            <a:pPr marL="0" indent="0">
              <a:lnSpc>
                <a:spcPts val="2315"/>
              </a:lnSpc>
              <a:buNone/>
            </a:pPr>
            <a:r>
              <a:rPr lang="en-US" sz="1447" dirty="0">
                <a:solidFill>
                  <a:srgbClr val="403C4E"/>
                </a:solidFill>
                <a:latin typeface="Open Sans" pitchFamily="34" charset="0"/>
                <a:ea typeface="Open Sans" pitchFamily="34" charset="-122"/>
                <a:cs typeface="Open Sans" pitchFamily="34" charset="-120"/>
              </a:rPr>
              <a:t>Our platform simplifies the management process for hosts. You can easily view upcoming bookings, track revenue, and manage your reservations with just a few clicks.</a:t>
            </a:r>
            <a:endParaRPr lang="en-US" sz="1447"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7488" y="2335649"/>
            <a:ext cx="4919305" cy="3558302"/>
          </a:xfrm>
          <a:prstGeom prst="rect">
            <a:avLst/>
          </a:prstGeom>
        </p:spPr>
      </p:pic>
      <p:sp>
        <p:nvSpPr>
          <p:cNvPr id="6" name="Text 1"/>
          <p:cNvSpPr/>
          <p:nvPr/>
        </p:nvSpPr>
        <p:spPr>
          <a:xfrm>
            <a:off x="793790" y="1155621"/>
            <a:ext cx="6827044" cy="708779"/>
          </a:xfrm>
          <a:prstGeom prst="rect">
            <a:avLst/>
          </a:prstGeom>
          <a:noFill/>
          <a:ln/>
        </p:spPr>
        <p:txBody>
          <a:bodyPr wrap="none" rtlCol="0" anchor="t"/>
          <a:lstStyle/>
          <a:p>
            <a:pPr marL="0" indent="0">
              <a:lnSpc>
                <a:spcPts val="5581"/>
              </a:lnSpc>
              <a:buNone/>
            </a:pPr>
            <a:r>
              <a:rPr lang="en-US" sz="4465" b="1" dirty="0">
                <a:solidFill>
                  <a:srgbClr val="403C4E"/>
                </a:solidFill>
                <a:latin typeface="Merriweather" pitchFamily="34" charset="0"/>
                <a:ea typeface="Merriweather" pitchFamily="34" charset="-122"/>
                <a:cs typeface="Merriweather" pitchFamily="34" charset="-120"/>
              </a:rPr>
              <a:t>Flexible Pricing Options</a:t>
            </a:r>
            <a:endParaRPr lang="en-US" sz="4465" dirty="0"/>
          </a:p>
        </p:txBody>
      </p:sp>
      <p:sp>
        <p:nvSpPr>
          <p:cNvPr id="7" name="Shape 2"/>
          <p:cNvSpPr/>
          <p:nvPr/>
        </p:nvSpPr>
        <p:spPr>
          <a:xfrm>
            <a:off x="793790" y="2204561"/>
            <a:ext cx="7556421" cy="4869418"/>
          </a:xfrm>
          <a:prstGeom prst="roundRect">
            <a:avLst>
              <a:gd name="adj" fmla="val 1956"/>
            </a:avLst>
          </a:prstGeom>
          <a:noFill/>
          <a:ln w="7620">
            <a:solidFill>
              <a:srgbClr val="000000">
                <a:alpha val="8000"/>
              </a:srgbClr>
            </a:solidFill>
            <a:prstDash val="solid"/>
          </a:ln>
        </p:spPr>
        <p:txBody>
          <a:bodyPr/>
          <a:lstStyle/>
          <a:p>
            <a:endParaRPr lang="en-IN"/>
          </a:p>
        </p:txBody>
      </p:sp>
      <p:sp>
        <p:nvSpPr>
          <p:cNvPr id="8" name="Shape 3"/>
          <p:cNvSpPr/>
          <p:nvPr/>
        </p:nvSpPr>
        <p:spPr>
          <a:xfrm>
            <a:off x="801410" y="2212181"/>
            <a:ext cx="7541181" cy="1376124"/>
          </a:xfrm>
          <a:prstGeom prst="rect">
            <a:avLst/>
          </a:prstGeom>
          <a:solidFill>
            <a:srgbClr val="FFFFFF">
              <a:alpha val="4000"/>
            </a:srgbClr>
          </a:solidFill>
          <a:ln/>
        </p:spPr>
        <p:txBody>
          <a:bodyPr/>
          <a:lstStyle/>
          <a:p>
            <a:endParaRPr lang="en-IN"/>
          </a:p>
        </p:txBody>
      </p:sp>
      <p:sp>
        <p:nvSpPr>
          <p:cNvPr id="9" name="Text 4"/>
          <p:cNvSpPr/>
          <p:nvPr/>
        </p:nvSpPr>
        <p:spPr>
          <a:xfrm>
            <a:off x="1028224" y="2355890"/>
            <a:ext cx="3313152" cy="362903"/>
          </a:xfrm>
          <a:prstGeom prst="rect">
            <a:avLst/>
          </a:prstGeom>
          <a:noFill/>
          <a:ln/>
        </p:spPr>
        <p:txBody>
          <a:bodyPr wrap="non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Hourly Rates</a:t>
            </a:r>
            <a:endParaRPr lang="en-US" sz="1786" dirty="0"/>
          </a:p>
        </p:txBody>
      </p:sp>
      <p:sp>
        <p:nvSpPr>
          <p:cNvPr id="10" name="Text 5"/>
          <p:cNvSpPr/>
          <p:nvPr/>
        </p:nvSpPr>
        <p:spPr>
          <a:xfrm>
            <a:off x="4802624" y="2355890"/>
            <a:ext cx="3313152" cy="1088708"/>
          </a:xfrm>
          <a:prstGeom prst="rect">
            <a:avLst/>
          </a:prstGeom>
          <a:noFill/>
          <a:ln/>
        </p:spPr>
        <p:txBody>
          <a:bodyPr wrap="squar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Set your hourly rates based on the table size, amenities, and demand.</a:t>
            </a:r>
            <a:endParaRPr lang="en-US" sz="1786" dirty="0"/>
          </a:p>
        </p:txBody>
      </p:sp>
      <p:sp>
        <p:nvSpPr>
          <p:cNvPr id="11" name="Shape 6"/>
          <p:cNvSpPr/>
          <p:nvPr/>
        </p:nvSpPr>
        <p:spPr>
          <a:xfrm>
            <a:off x="801410" y="3588306"/>
            <a:ext cx="7541181" cy="1739027"/>
          </a:xfrm>
          <a:prstGeom prst="rect">
            <a:avLst/>
          </a:prstGeom>
          <a:solidFill>
            <a:srgbClr val="000000">
              <a:alpha val="4000"/>
            </a:srgbClr>
          </a:solidFill>
          <a:ln/>
        </p:spPr>
        <p:txBody>
          <a:bodyPr/>
          <a:lstStyle/>
          <a:p>
            <a:endParaRPr lang="en-IN"/>
          </a:p>
        </p:txBody>
      </p:sp>
      <p:sp>
        <p:nvSpPr>
          <p:cNvPr id="12" name="Text 7"/>
          <p:cNvSpPr/>
          <p:nvPr/>
        </p:nvSpPr>
        <p:spPr>
          <a:xfrm>
            <a:off x="1028224" y="3732014"/>
            <a:ext cx="3313152" cy="362903"/>
          </a:xfrm>
          <a:prstGeom prst="rect">
            <a:avLst/>
          </a:prstGeom>
          <a:noFill/>
          <a:ln/>
        </p:spPr>
        <p:txBody>
          <a:bodyPr wrap="non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Package Deals</a:t>
            </a:r>
            <a:endParaRPr lang="en-US" sz="1786" dirty="0"/>
          </a:p>
        </p:txBody>
      </p:sp>
      <p:sp>
        <p:nvSpPr>
          <p:cNvPr id="13" name="Text 8"/>
          <p:cNvSpPr/>
          <p:nvPr/>
        </p:nvSpPr>
        <p:spPr>
          <a:xfrm>
            <a:off x="4802624" y="3732014"/>
            <a:ext cx="3313152" cy="1451610"/>
          </a:xfrm>
          <a:prstGeom prst="rect">
            <a:avLst/>
          </a:prstGeom>
          <a:noFill/>
          <a:ln/>
        </p:spPr>
        <p:txBody>
          <a:bodyPr wrap="squar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Offer package deals for longer meetings or multiple bookings, attracting clients with attractive rates.</a:t>
            </a:r>
            <a:endParaRPr lang="en-US" sz="1786" dirty="0"/>
          </a:p>
        </p:txBody>
      </p:sp>
      <p:sp>
        <p:nvSpPr>
          <p:cNvPr id="14" name="Shape 9"/>
          <p:cNvSpPr/>
          <p:nvPr/>
        </p:nvSpPr>
        <p:spPr>
          <a:xfrm>
            <a:off x="801410" y="5327332"/>
            <a:ext cx="7541181" cy="1739027"/>
          </a:xfrm>
          <a:prstGeom prst="rect">
            <a:avLst/>
          </a:prstGeom>
          <a:solidFill>
            <a:srgbClr val="FFFFFF">
              <a:alpha val="4000"/>
            </a:srgbClr>
          </a:solidFill>
          <a:ln/>
        </p:spPr>
        <p:txBody>
          <a:bodyPr/>
          <a:lstStyle/>
          <a:p>
            <a:endParaRPr lang="en-IN"/>
          </a:p>
        </p:txBody>
      </p:sp>
      <p:sp>
        <p:nvSpPr>
          <p:cNvPr id="15" name="Text 10"/>
          <p:cNvSpPr/>
          <p:nvPr/>
        </p:nvSpPr>
        <p:spPr>
          <a:xfrm>
            <a:off x="1028224" y="5471041"/>
            <a:ext cx="3313152" cy="362903"/>
          </a:xfrm>
          <a:prstGeom prst="rect">
            <a:avLst/>
          </a:prstGeom>
          <a:noFill/>
          <a:ln/>
        </p:spPr>
        <p:txBody>
          <a:bodyPr wrap="non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Discounts and Promotions</a:t>
            </a:r>
            <a:endParaRPr lang="en-US" sz="1786" dirty="0"/>
          </a:p>
        </p:txBody>
      </p:sp>
      <p:sp>
        <p:nvSpPr>
          <p:cNvPr id="16" name="Text 11"/>
          <p:cNvSpPr/>
          <p:nvPr/>
        </p:nvSpPr>
        <p:spPr>
          <a:xfrm>
            <a:off x="4802624" y="5471041"/>
            <a:ext cx="3313152" cy="1451610"/>
          </a:xfrm>
          <a:prstGeom prst="rect">
            <a:avLst/>
          </a:prstGeom>
          <a:noFill/>
          <a:ln/>
        </p:spPr>
        <p:txBody>
          <a:bodyPr wrap="square" rtlCol="0" anchor="t"/>
          <a:lstStyle/>
          <a:p>
            <a:pPr marL="0" indent="0">
              <a:lnSpc>
                <a:spcPts val="2858"/>
              </a:lnSpc>
              <a:buNone/>
            </a:pPr>
            <a:r>
              <a:rPr lang="en-US" sz="1786" dirty="0">
                <a:solidFill>
                  <a:srgbClr val="403C4E"/>
                </a:solidFill>
                <a:latin typeface="Open Sans" pitchFamily="34" charset="0"/>
                <a:ea typeface="Open Sans" pitchFamily="34" charset="-122"/>
                <a:cs typeface="Open Sans" pitchFamily="34" charset="-120"/>
              </a:rPr>
              <a:t>Utilize discounts and promotions to attract new clients and boost your revenue during slower periods.</a:t>
            </a:r>
            <a:endParaRPr lang="en-US" sz="178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7488" y="2474952"/>
            <a:ext cx="4919305" cy="3279577"/>
          </a:xfrm>
          <a:prstGeom prst="rect">
            <a:avLst/>
          </a:prstGeom>
        </p:spPr>
      </p:pic>
      <p:sp>
        <p:nvSpPr>
          <p:cNvPr id="6" name="Text 1"/>
          <p:cNvSpPr/>
          <p:nvPr/>
        </p:nvSpPr>
        <p:spPr>
          <a:xfrm>
            <a:off x="793790" y="695682"/>
            <a:ext cx="7509034" cy="708779"/>
          </a:xfrm>
          <a:prstGeom prst="rect">
            <a:avLst/>
          </a:prstGeom>
          <a:noFill/>
          <a:ln/>
        </p:spPr>
        <p:txBody>
          <a:bodyPr wrap="none" rtlCol="0" anchor="t"/>
          <a:lstStyle/>
          <a:p>
            <a:pPr marL="0" indent="0">
              <a:lnSpc>
                <a:spcPts val="5581"/>
              </a:lnSpc>
              <a:buNone/>
            </a:pPr>
            <a:r>
              <a:rPr lang="en-US" sz="4465" b="1" dirty="0">
                <a:solidFill>
                  <a:srgbClr val="403C4E"/>
                </a:solidFill>
                <a:latin typeface="Merriweather" pitchFamily="34" charset="0"/>
                <a:ea typeface="Merriweather" pitchFamily="34" charset="-122"/>
                <a:cs typeface="Merriweather" pitchFamily="34" charset="-120"/>
              </a:rPr>
              <a:t>Seamless Booking Process</a:t>
            </a:r>
            <a:endParaRPr lang="en-US" sz="4465" dirty="0"/>
          </a:p>
        </p:txBody>
      </p:sp>
      <p:pic>
        <p:nvPicPr>
          <p:cNvPr id="7" name="Image 3" descr="preencoded.png"/>
          <p:cNvPicPr>
            <a:picLocks noChangeAspect="1"/>
          </p:cNvPicPr>
          <p:nvPr/>
        </p:nvPicPr>
        <p:blipFill>
          <a:blip r:embed="rId6"/>
          <a:stretch>
            <a:fillRect/>
          </a:stretch>
        </p:blipFill>
        <p:spPr>
          <a:xfrm>
            <a:off x="793790" y="1744623"/>
            <a:ext cx="566976" cy="566976"/>
          </a:xfrm>
          <a:prstGeom prst="rect">
            <a:avLst/>
          </a:prstGeom>
        </p:spPr>
      </p:pic>
      <p:sp>
        <p:nvSpPr>
          <p:cNvPr id="8" name="Text 2"/>
          <p:cNvSpPr/>
          <p:nvPr/>
        </p:nvSpPr>
        <p:spPr>
          <a:xfrm>
            <a:off x="793790" y="2538413"/>
            <a:ext cx="2835235" cy="354330"/>
          </a:xfrm>
          <a:prstGeom prst="rect">
            <a:avLst/>
          </a:prstGeom>
          <a:noFill/>
          <a:ln/>
        </p:spPr>
        <p:txBody>
          <a:bodyPr wrap="none" rtlCol="0" anchor="t"/>
          <a:lstStyle/>
          <a:p>
            <a:pPr marL="0" indent="0" algn="l">
              <a:lnSpc>
                <a:spcPts val="2791"/>
              </a:lnSpc>
              <a:buNone/>
            </a:pPr>
            <a:r>
              <a:rPr lang="en-US" sz="2233" b="1" dirty="0">
                <a:solidFill>
                  <a:srgbClr val="403C4E"/>
                </a:solidFill>
                <a:latin typeface="Merriweather" pitchFamily="34" charset="0"/>
                <a:ea typeface="Merriweather" pitchFamily="34" charset="-122"/>
                <a:cs typeface="Merriweather" pitchFamily="34" charset="-120"/>
              </a:rPr>
              <a:t>Calendar Sync</a:t>
            </a:r>
            <a:endParaRPr lang="en-US" sz="2233" dirty="0"/>
          </a:p>
        </p:txBody>
      </p:sp>
      <p:sp>
        <p:nvSpPr>
          <p:cNvPr id="9" name="Text 3"/>
          <p:cNvSpPr/>
          <p:nvPr/>
        </p:nvSpPr>
        <p:spPr>
          <a:xfrm>
            <a:off x="793790" y="3028831"/>
            <a:ext cx="3608070" cy="1451610"/>
          </a:xfrm>
          <a:prstGeom prst="rect">
            <a:avLst/>
          </a:prstGeom>
          <a:noFill/>
          <a:ln/>
        </p:spPr>
        <p:txBody>
          <a:bodyPr wrap="square" rtlCol="0" anchor="t"/>
          <a:lstStyle/>
          <a:p>
            <a:pPr marL="0" indent="0" algn="l">
              <a:lnSpc>
                <a:spcPts val="2858"/>
              </a:lnSpc>
              <a:buNone/>
            </a:pPr>
            <a:r>
              <a:rPr lang="en-US" sz="1786" dirty="0">
                <a:solidFill>
                  <a:srgbClr val="403C4E"/>
                </a:solidFill>
                <a:latin typeface="Open Sans" pitchFamily="34" charset="0"/>
                <a:ea typeface="Open Sans" pitchFamily="34" charset="-122"/>
                <a:cs typeface="Open Sans" pitchFamily="34" charset="-120"/>
              </a:rPr>
              <a:t>Integrate your booking calendar with Welltable for seamless scheduling and availability updates.</a:t>
            </a:r>
            <a:endParaRPr lang="en-US" sz="1786" dirty="0"/>
          </a:p>
        </p:txBody>
      </p:sp>
      <p:pic>
        <p:nvPicPr>
          <p:cNvPr id="10" name="Image 4" descr="preencoded.png"/>
          <p:cNvPicPr>
            <a:picLocks noChangeAspect="1"/>
          </p:cNvPicPr>
          <p:nvPr/>
        </p:nvPicPr>
        <p:blipFill>
          <a:blip r:embed="rId7"/>
          <a:stretch>
            <a:fillRect/>
          </a:stretch>
        </p:blipFill>
        <p:spPr>
          <a:xfrm>
            <a:off x="4742021" y="1744623"/>
            <a:ext cx="566976" cy="566976"/>
          </a:xfrm>
          <a:prstGeom prst="rect">
            <a:avLst/>
          </a:prstGeom>
        </p:spPr>
      </p:pic>
      <p:sp>
        <p:nvSpPr>
          <p:cNvPr id="11" name="Text 4"/>
          <p:cNvSpPr/>
          <p:nvPr/>
        </p:nvSpPr>
        <p:spPr>
          <a:xfrm>
            <a:off x="4742021" y="2538413"/>
            <a:ext cx="2835235" cy="354330"/>
          </a:xfrm>
          <a:prstGeom prst="rect">
            <a:avLst/>
          </a:prstGeom>
          <a:noFill/>
          <a:ln/>
        </p:spPr>
        <p:txBody>
          <a:bodyPr wrap="none" rtlCol="0" anchor="t"/>
          <a:lstStyle/>
          <a:p>
            <a:pPr marL="0" indent="0" algn="l">
              <a:lnSpc>
                <a:spcPts val="2791"/>
              </a:lnSpc>
              <a:buNone/>
            </a:pPr>
            <a:r>
              <a:rPr lang="en-US" sz="2233" b="1" dirty="0">
                <a:solidFill>
                  <a:srgbClr val="403C4E"/>
                </a:solidFill>
                <a:latin typeface="Merriweather" pitchFamily="34" charset="0"/>
                <a:ea typeface="Merriweather" pitchFamily="34" charset="-122"/>
                <a:cs typeface="Merriweather" pitchFamily="34" charset="-120"/>
              </a:rPr>
              <a:t>Secure Payment</a:t>
            </a:r>
            <a:endParaRPr lang="en-US" sz="2233" dirty="0"/>
          </a:p>
        </p:txBody>
      </p:sp>
      <p:sp>
        <p:nvSpPr>
          <p:cNvPr id="12" name="Text 5"/>
          <p:cNvSpPr/>
          <p:nvPr/>
        </p:nvSpPr>
        <p:spPr>
          <a:xfrm>
            <a:off x="4742021" y="3028831"/>
            <a:ext cx="3608189" cy="1088708"/>
          </a:xfrm>
          <a:prstGeom prst="rect">
            <a:avLst/>
          </a:prstGeom>
          <a:noFill/>
          <a:ln/>
        </p:spPr>
        <p:txBody>
          <a:bodyPr wrap="square" rtlCol="0" anchor="t"/>
          <a:lstStyle/>
          <a:p>
            <a:pPr marL="0" indent="0" algn="l">
              <a:lnSpc>
                <a:spcPts val="2858"/>
              </a:lnSpc>
              <a:buNone/>
            </a:pPr>
            <a:r>
              <a:rPr lang="en-US" sz="1786" dirty="0">
                <a:solidFill>
                  <a:srgbClr val="403C4E"/>
                </a:solidFill>
                <a:latin typeface="Open Sans" pitchFamily="34" charset="0"/>
                <a:ea typeface="Open Sans" pitchFamily="34" charset="-122"/>
                <a:cs typeface="Open Sans" pitchFamily="34" charset="-120"/>
              </a:rPr>
              <a:t>Process payments securely through Welltable's integrated payment gateway.</a:t>
            </a:r>
            <a:endParaRPr lang="en-US" sz="1786" dirty="0"/>
          </a:p>
        </p:txBody>
      </p:sp>
      <p:pic>
        <p:nvPicPr>
          <p:cNvPr id="13" name="Image 5" descr="preencoded.png"/>
          <p:cNvPicPr>
            <a:picLocks noChangeAspect="1"/>
          </p:cNvPicPr>
          <p:nvPr/>
        </p:nvPicPr>
        <p:blipFill>
          <a:blip r:embed="rId8"/>
          <a:stretch>
            <a:fillRect/>
          </a:stretch>
        </p:blipFill>
        <p:spPr>
          <a:xfrm>
            <a:off x="793790" y="5160883"/>
            <a:ext cx="566976" cy="566976"/>
          </a:xfrm>
          <a:prstGeom prst="rect">
            <a:avLst/>
          </a:prstGeom>
        </p:spPr>
      </p:pic>
      <p:sp>
        <p:nvSpPr>
          <p:cNvPr id="14" name="Text 6"/>
          <p:cNvSpPr/>
          <p:nvPr/>
        </p:nvSpPr>
        <p:spPr>
          <a:xfrm>
            <a:off x="793790" y="5954673"/>
            <a:ext cx="3479244" cy="354330"/>
          </a:xfrm>
          <a:prstGeom prst="rect">
            <a:avLst/>
          </a:prstGeom>
          <a:noFill/>
          <a:ln/>
        </p:spPr>
        <p:txBody>
          <a:bodyPr wrap="none" rtlCol="0" anchor="t"/>
          <a:lstStyle/>
          <a:p>
            <a:pPr marL="0" indent="0" algn="l">
              <a:lnSpc>
                <a:spcPts val="2791"/>
              </a:lnSpc>
              <a:buNone/>
            </a:pPr>
            <a:r>
              <a:rPr lang="en-US" sz="2233" b="1" dirty="0">
                <a:solidFill>
                  <a:srgbClr val="403C4E"/>
                </a:solidFill>
                <a:latin typeface="Merriweather" pitchFamily="34" charset="0"/>
                <a:ea typeface="Merriweather" pitchFamily="34" charset="-122"/>
                <a:cs typeface="Merriweather" pitchFamily="34" charset="-120"/>
              </a:rPr>
              <a:t>Real-Time Notifications</a:t>
            </a:r>
            <a:endParaRPr lang="en-US" sz="2233" dirty="0"/>
          </a:p>
        </p:txBody>
      </p:sp>
      <p:sp>
        <p:nvSpPr>
          <p:cNvPr id="15" name="Text 7"/>
          <p:cNvSpPr/>
          <p:nvPr/>
        </p:nvSpPr>
        <p:spPr>
          <a:xfrm>
            <a:off x="793790" y="6445091"/>
            <a:ext cx="3608070" cy="725805"/>
          </a:xfrm>
          <a:prstGeom prst="rect">
            <a:avLst/>
          </a:prstGeom>
          <a:noFill/>
          <a:ln/>
        </p:spPr>
        <p:txBody>
          <a:bodyPr wrap="square" rtlCol="0" anchor="t"/>
          <a:lstStyle/>
          <a:p>
            <a:pPr marL="0" indent="0" algn="l">
              <a:lnSpc>
                <a:spcPts val="2858"/>
              </a:lnSpc>
              <a:buNone/>
            </a:pPr>
            <a:r>
              <a:rPr lang="en-US" sz="1786" dirty="0">
                <a:solidFill>
                  <a:srgbClr val="403C4E"/>
                </a:solidFill>
                <a:latin typeface="Open Sans" pitchFamily="34" charset="0"/>
                <a:ea typeface="Open Sans" pitchFamily="34" charset="-122"/>
                <a:cs typeface="Open Sans" pitchFamily="34" charset="-120"/>
              </a:rPr>
              <a:t>Receive instant notifications about new bookings and updates.</a:t>
            </a:r>
            <a:endParaRPr lang="en-US" sz="1786" dirty="0"/>
          </a:p>
        </p:txBody>
      </p:sp>
      <p:pic>
        <p:nvPicPr>
          <p:cNvPr id="16" name="Image 6" descr="preencoded.png"/>
          <p:cNvPicPr>
            <a:picLocks noChangeAspect="1"/>
          </p:cNvPicPr>
          <p:nvPr/>
        </p:nvPicPr>
        <p:blipFill>
          <a:blip r:embed="rId9"/>
          <a:stretch>
            <a:fillRect/>
          </a:stretch>
        </p:blipFill>
        <p:spPr>
          <a:xfrm>
            <a:off x="4742021" y="5160883"/>
            <a:ext cx="566976" cy="566976"/>
          </a:xfrm>
          <a:prstGeom prst="rect">
            <a:avLst/>
          </a:prstGeom>
        </p:spPr>
      </p:pic>
      <p:sp>
        <p:nvSpPr>
          <p:cNvPr id="17" name="Text 8"/>
          <p:cNvSpPr/>
          <p:nvPr/>
        </p:nvSpPr>
        <p:spPr>
          <a:xfrm>
            <a:off x="4742021" y="5954673"/>
            <a:ext cx="2835235" cy="354330"/>
          </a:xfrm>
          <a:prstGeom prst="rect">
            <a:avLst/>
          </a:prstGeom>
          <a:noFill/>
          <a:ln/>
        </p:spPr>
        <p:txBody>
          <a:bodyPr wrap="none" rtlCol="0" anchor="t"/>
          <a:lstStyle/>
          <a:p>
            <a:pPr marL="0" indent="0" algn="l">
              <a:lnSpc>
                <a:spcPts val="2791"/>
              </a:lnSpc>
              <a:buNone/>
            </a:pPr>
            <a:r>
              <a:rPr lang="en-US" sz="2233" b="1" dirty="0">
                <a:solidFill>
                  <a:srgbClr val="403C4E"/>
                </a:solidFill>
                <a:latin typeface="Merriweather" pitchFamily="34" charset="0"/>
                <a:ea typeface="Merriweather" pitchFamily="34" charset="-122"/>
                <a:cs typeface="Merriweather" pitchFamily="34" charset="-120"/>
              </a:rPr>
              <a:t>Customer Support</a:t>
            </a:r>
            <a:endParaRPr lang="en-US" sz="2233" dirty="0"/>
          </a:p>
        </p:txBody>
      </p:sp>
      <p:sp>
        <p:nvSpPr>
          <p:cNvPr id="18" name="Text 9"/>
          <p:cNvSpPr/>
          <p:nvPr/>
        </p:nvSpPr>
        <p:spPr>
          <a:xfrm>
            <a:off x="4742021" y="6445091"/>
            <a:ext cx="3608189" cy="1088708"/>
          </a:xfrm>
          <a:prstGeom prst="rect">
            <a:avLst/>
          </a:prstGeom>
          <a:noFill/>
          <a:ln/>
        </p:spPr>
        <p:txBody>
          <a:bodyPr wrap="square" rtlCol="0" anchor="t"/>
          <a:lstStyle/>
          <a:p>
            <a:pPr marL="0" indent="0" algn="l">
              <a:lnSpc>
                <a:spcPts val="2858"/>
              </a:lnSpc>
              <a:buNone/>
            </a:pPr>
            <a:r>
              <a:rPr lang="en-US" sz="1786" dirty="0">
                <a:solidFill>
                  <a:srgbClr val="403C4E"/>
                </a:solidFill>
                <a:latin typeface="Open Sans" pitchFamily="34" charset="0"/>
                <a:ea typeface="Open Sans" pitchFamily="34" charset="-122"/>
                <a:cs typeface="Open Sans" pitchFamily="34" charset="-120"/>
              </a:rPr>
              <a:t>Our dedicated customer support team is available to assist with any queries or issues.</a:t>
            </a:r>
            <a:endParaRPr lang="en-US" sz="1786"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sp>
        <p:nvSpPr>
          <p:cNvPr id="4" name="Text 1"/>
          <p:cNvSpPr/>
          <p:nvPr/>
        </p:nvSpPr>
        <p:spPr>
          <a:xfrm>
            <a:off x="793790" y="1328857"/>
            <a:ext cx="7596426" cy="708779"/>
          </a:xfrm>
          <a:prstGeom prst="rect">
            <a:avLst/>
          </a:prstGeom>
          <a:noFill/>
          <a:ln/>
        </p:spPr>
        <p:txBody>
          <a:bodyPr wrap="none" rtlCol="0" anchor="t"/>
          <a:lstStyle/>
          <a:p>
            <a:pPr marL="0" indent="0">
              <a:lnSpc>
                <a:spcPts val="5581"/>
              </a:lnSpc>
              <a:buNone/>
            </a:pPr>
            <a:r>
              <a:rPr lang="en-US" sz="4465" b="1" dirty="0">
                <a:solidFill>
                  <a:srgbClr val="403C4E"/>
                </a:solidFill>
                <a:latin typeface="Merriweather" pitchFamily="34" charset="0"/>
                <a:ea typeface="Merriweather" pitchFamily="34" charset="-122"/>
                <a:cs typeface="Merriweather" pitchFamily="34" charset="-120"/>
              </a:rPr>
              <a:t>Manage Your Reservations</a:t>
            </a:r>
            <a:endParaRPr lang="en-US" sz="4465" dirty="0"/>
          </a:p>
        </p:txBody>
      </p:sp>
      <p:pic>
        <p:nvPicPr>
          <p:cNvPr id="5" name="Image 1" descr="preencoded.png"/>
          <p:cNvPicPr>
            <a:picLocks noChangeAspect="1"/>
          </p:cNvPicPr>
          <p:nvPr/>
        </p:nvPicPr>
        <p:blipFill>
          <a:blip r:embed="rId4"/>
          <a:stretch>
            <a:fillRect/>
          </a:stretch>
        </p:blipFill>
        <p:spPr>
          <a:xfrm>
            <a:off x="793790" y="2491264"/>
            <a:ext cx="4120753" cy="2546747"/>
          </a:xfrm>
          <a:prstGeom prst="rect">
            <a:avLst/>
          </a:prstGeom>
        </p:spPr>
      </p:pic>
      <p:sp>
        <p:nvSpPr>
          <p:cNvPr id="6" name="Text 2"/>
          <p:cNvSpPr/>
          <p:nvPr/>
        </p:nvSpPr>
        <p:spPr>
          <a:xfrm>
            <a:off x="793790" y="5321498"/>
            <a:ext cx="2835235" cy="354330"/>
          </a:xfrm>
          <a:prstGeom prst="rect">
            <a:avLst/>
          </a:prstGeom>
          <a:noFill/>
          <a:ln/>
        </p:spPr>
        <p:txBody>
          <a:bodyPr wrap="none" rtlCol="0" anchor="t"/>
          <a:lstStyle/>
          <a:p>
            <a:pPr marL="0" indent="0" algn="l">
              <a:lnSpc>
                <a:spcPts val="2791"/>
              </a:lnSpc>
              <a:buNone/>
            </a:pPr>
            <a:r>
              <a:rPr lang="en-US" sz="2233" b="1" dirty="0">
                <a:solidFill>
                  <a:srgbClr val="403C4E"/>
                </a:solidFill>
                <a:latin typeface="Merriweather" pitchFamily="34" charset="0"/>
                <a:ea typeface="Merriweather" pitchFamily="34" charset="-122"/>
                <a:cs typeface="Merriweather" pitchFamily="34" charset="-120"/>
              </a:rPr>
              <a:t>Calendar View</a:t>
            </a:r>
            <a:endParaRPr lang="en-US" sz="2233" dirty="0"/>
          </a:p>
        </p:txBody>
      </p:sp>
      <p:sp>
        <p:nvSpPr>
          <p:cNvPr id="7" name="Text 3"/>
          <p:cNvSpPr/>
          <p:nvPr/>
        </p:nvSpPr>
        <p:spPr>
          <a:xfrm>
            <a:off x="793790" y="5811917"/>
            <a:ext cx="4120753" cy="1088708"/>
          </a:xfrm>
          <a:prstGeom prst="rect">
            <a:avLst/>
          </a:prstGeom>
          <a:noFill/>
          <a:ln/>
        </p:spPr>
        <p:txBody>
          <a:bodyPr wrap="square" rtlCol="0" anchor="t"/>
          <a:lstStyle/>
          <a:p>
            <a:pPr marL="0" indent="0" algn="l">
              <a:lnSpc>
                <a:spcPts val="2858"/>
              </a:lnSpc>
              <a:buNone/>
            </a:pPr>
            <a:r>
              <a:rPr lang="en-US" sz="1786" dirty="0">
                <a:solidFill>
                  <a:srgbClr val="403C4E"/>
                </a:solidFill>
                <a:latin typeface="Open Sans" pitchFamily="34" charset="0"/>
                <a:ea typeface="Open Sans" pitchFamily="34" charset="-122"/>
                <a:cs typeface="Open Sans" pitchFamily="34" charset="-120"/>
              </a:rPr>
              <a:t>View your upcoming bookings and manage your schedule efficiently with our intuitive calendar view.</a:t>
            </a:r>
            <a:endParaRPr lang="en-US" sz="1786" dirty="0"/>
          </a:p>
        </p:txBody>
      </p:sp>
      <p:pic>
        <p:nvPicPr>
          <p:cNvPr id="8" name="Image 2" descr="preencoded.png"/>
          <p:cNvPicPr>
            <a:picLocks noChangeAspect="1"/>
          </p:cNvPicPr>
          <p:nvPr/>
        </p:nvPicPr>
        <p:blipFill>
          <a:blip r:embed="rId5"/>
          <a:stretch>
            <a:fillRect/>
          </a:stretch>
        </p:blipFill>
        <p:spPr>
          <a:xfrm>
            <a:off x="5254704" y="2491264"/>
            <a:ext cx="4120872" cy="2546866"/>
          </a:xfrm>
          <a:prstGeom prst="rect">
            <a:avLst/>
          </a:prstGeom>
        </p:spPr>
      </p:pic>
      <p:sp>
        <p:nvSpPr>
          <p:cNvPr id="9" name="Text 4"/>
          <p:cNvSpPr/>
          <p:nvPr/>
        </p:nvSpPr>
        <p:spPr>
          <a:xfrm>
            <a:off x="5254704" y="5321617"/>
            <a:ext cx="2835235" cy="354330"/>
          </a:xfrm>
          <a:prstGeom prst="rect">
            <a:avLst/>
          </a:prstGeom>
          <a:noFill/>
          <a:ln/>
        </p:spPr>
        <p:txBody>
          <a:bodyPr wrap="none" rtlCol="0" anchor="t"/>
          <a:lstStyle/>
          <a:p>
            <a:pPr marL="0" indent="0" algn="l">
              <a:lnSpc>
                <a:spcPts val="2791"/>
              </a:lnSpc>
              <a:buNone/>
            </a:pPr>
            <a:r>
              <a:rPr lang="en-US" sz="2233" b="1" dirty="0">
                <a:solidFill>
                  <a:srgbClr val="403C4E"/>
                </a:solidFill>
                <a:latin typeface="Merriweather" pitchFamily="34" charset="0"/>
                <a:ea typeface="Merriweather" pitchFamily="34" charset="-122"/>
                <a:cs typeface="Merriweather" pitchFamily="34" charset="-120"/>
              </a:rPr>
              <a:t>Payment Tracking</a:t>
            </a:r>
            <a:endParaRPr lang="en-US" sz="2233" dirty="0"/>
          </a:p>
        </p:txBody>
      </p:sp>
      <p:sp>
        <p:nvSpPr>
          <p:cNvPr id="10" name="Text 5"/>
          <p:cNvSpPr/>
          <p:nvPr/>
        </p:nvSpPr>
        <p:spPr>
          <a:xfrm>
            <a:off x="5254704" y="5812036"/>
            <a:ext cx="4120872" cy="725805"/>
          </a:xfrm>
          <a:prstGeom prst="rect">
            <a:avLst/>
          </a:prstGeom>
          <a:noFill/>
          <a:ln/>
        </p:spPr>
        <p:txBody>
          <a:bodyPr wrap="square" rtlCol="0" anchor="t"/>
          <a:lstStyle/>
          <a:p>
            <a:pPr marL="0" indent="0" algn="l">
              <a:lnSpc>
                <a:spcPts val="2858"/>
              </a:lnSpc>
              <a:buNone/>
            </a:pPr>
            <a:r>
              <a:rPr lang="en-US" sz="1786" dirty="0">
                <a:solidFill>
                  <a:srgbClr val="403C4E"/>
                </a:solidFill>
                <a:latin typeface="Open Sans" pitchFamily="34" charset="0"/>
                <a:ea typeface="Open Sans" pitchFamily="34" charset="-122"/>
                <a:cs typeface="Open Sans" pitchFamily="34" charset="-120"/>
              </a:rPr>
              <a:t>Track your earnings and payment history for each booking with ease.</a:t>
            </a:r>
            <a:endParaRPr lang="en-US" sz="1786" dirty="0"/>
          </a:p>
        </p:txBody>
      </p:sp>
      <p:pic>
        <p:nvPicPr>
          <p:cNvPr id="11" name="Image 3" descr="preencoded.png"/>
          <p:cNvPicPr>
            <a:picLocks noChangeAspect="1"/>
          </p:cNvPicPr>
          <p:nvPr/>
        </p:nvPicPr>
        <p:blipFill>
          <a:blip r:embed="rId6"/>
          <a:stretch>
            <a:fillRect/>
          </a:stretch>
        </p:blipFill>
        <p:spPr>
          <a:xfrm>
            <a:off x="9715738" y="2491264"/>
            <a:ext cx="4120872" cy="2546866"/>
          </a:xfrm>
          <a:prstGeom prst="rect">
            <a:avLst/>
          </a:prstGeom>
        </p:spPr>
      </p:pic>
      <p:sp>
        <p:nvSpPr>
          <p:cNvPr id="12" name="Text 6"/>
          <p:cNvSpPr/>
          <p:nvPr/>
        </p:nvSpPr>
        <p:spPr>
          <a:xfrm>
            <a:off x="9715738" y="5321617"/>
            <a:ext cx="2835235" cy="354330"/>
          </a:xfrm>
          <a:prstGeom prst="rect">
            <a:avLst/>
          </a:prstGeom>
          <a:noFill/>
          <a:ln/>
        </p:spPr>
        <p:txBody>
          <a:bodyPr wrap="none" rtlCol="0" anchor="t"/>
          <a:lstStyle/>
          <a:p>
            <a:pPr marL="0" indent="0" algn="l">
              <a:lnSpc>
                <a:spcPts val="2791"/>
              </a:lnSpc>
              <a:buNone/>
            </a:pPr>
            <a:r>
              <a:rPr lang="en-US" sz="2233" b="1" dirty="0">
                <a:solidFill>
                  <a:srgbClr val="403C4E"/>
                </a:solidFill>
                <a:latin typeface="Merriweather" pitchFamily="34" charset="0"/>
                <a:ea typeface="Merriweather" pitchFamily="34" charset="-122"/>
                <a:cs typeface="Merriweather" pitchFamily="34" charset="-120"/>
              </a:rPr>
              <a:t>Customer Profiles</a:t>
            </a:r>
            <a:endParaRPr lang="en-US" sz="2233" dirty="0"/>
          </a:p>
        </p:txBody>
      </p:sp>
      <p:sp>
        <p:nvSpPr>
          <p:cNvPr id="13" name="Text 7"/>
          <p:cNvSpPr/>
          <p:nvPr/>
        </p:nvSpPr>
        <p:spPr>
          <a:xfrm>
            <a:off x="9715738" y="5812036"/>
            <a:ext cx="4120872" cy="1088708"/>
          </a:xfrm>
          <a:prstGeom prst="rect">
            <a:avLst/>
          </a:prstGeom>
          <a:noFill/>
          <a:ln/>
        </p:spPr>
        <p:txBody>
          <a:bodyPr wrap="square" rtlCol="0" anchor="t"/>
          <a:lstStyle/>
          <a:p>
            <a:pPr marL="0" indent="0" algn="l">
              <a:lnSpc>
                <a:spcPts val="2858"/>
              </a:lnSpc>
              <a:buNone/>
            </a:pPr>
            <a:r>
              <a:rPr lang="en-US" sz="1786" dirty="0">
                <a:solidFill>
                  <a:srgbClr val="403C4E"/>
                </a:solidFill>
                <a:latin typeface="Open Sans" pitchFamily="34" charset="0"/>
                <a:ea typeface="Open Sans" pitchFamily="34" charset="-122"/>
                <a:cs typeface="Open Sans" pitchFamily="34" charset="-120"/>
              </a:rPr>
              <a:t>Access customer profiles to view booking history and contact information for future reference.</a:t>
            </a:r>
            <a:endParaRPr lang="en-US" sz="1786"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927</Words>
  <Application>Microsoft Office PowerPoint</Application>
  <PresentationFormat>Custom</PresentationFormat>
  <Paragraphs>88</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Merriweather</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FNU LNU</cp:lastModifiedBy>
  <cp:revision>2</cp:revision>
  <dcterms:created xsi:type="dcterms:W3CDTF">2024-07-13T19:01:25Z</dcterms:created>
  <dcterms:modified xsi:type="dcterms:W3CDTF">2024-07-13T19:17:49Z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2024-07-13T19:17:28Z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605b4de6-770d-47cb-bf11-ac39b97bd8bb</vt:lpwstr>
  </property>
  <property fmtid="{D5CDD505-2E9C-101B-9397-08002B2CF9AE}" pid="7" name="MSIP_Label_defa4170-0d19-0005-0004-bc88714345d2_ActionId">
    <vt:lpwstr>fc3972ed-f3d7-48e2-a285-901159550fb9</vt:lpwstr>
  </property>
  <property fmtid="{D5CDD505-2E9C-101B-9397-08002B2CF9AE}" pid="8" name="MSIP_Label_defa4170-0d19-0005-0004-bc88714345d2_ContentBits">
    <vt:lpwstr>0</vt:lpwstr>
  </property>
</Properties>
</file>

<file path=docProps/thumbnail.jpeg>
</file>